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notesSlides/notesSlide8.xml" ContentType="application/vnd.openxmlformats-officedocument.presentationml.notesSlide+xml"/>
  <Override PartName="/ppt/tags/tag7.xml" ContentType="application/vnd.openxmlformats-officedocument.presentationml.tags+xml"/>
  <Override PartName="/ppt/notesSlides/notesSlide9.xml" ContentType="application/vnd.openxmlformats-officedocument.presentationml.notesSlide+xml"/>
  <Override PartName="/ppt/tags/tag8.xml" ContentType="application/vnd.openxmlformats-officedocument.presentationml.tags+xml"/>
  <Override PartName="/ppt/notesSlides/notesSlide10.xml" ContentType="application/vnd.openxmlformats-officedocument.presentationml.notesSlide+xml"/>
  <Override PartName="/ppt/tags/tag9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0.xml" ContentType="application/vnd.openxmlformats-officedocument.presentationml.tags+xml"/>
  <Override PartName="/ppt/notesSlides/notesSlide13.xml" ContentType="application/vnd.openxmlformats-officedocument.presentationml.notesSlide+xml"/>
  <Override PartName="/ppt/tags/tag11.xml" ContentType="application/vnd.openxmlformats-officedocument.presentationml.tags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ppt/tags/tag13.xml" ContentType="application/vnd.openxmlformats-officedocument.presentationml.tags+xml"/>
  <Override PartName="/ppt/notesSlides/notesSlide16.xml" ContentType="application/vnd.openxmlformats-officedocument.presentationml.notesSlide+xml"/>
  <Override PartName="/ppt/tags/tag14.xml" ContentType="application/vnd.openxmlformats-officedocument.presentationml.tags+xml"/>
  <Override PartName="/ppt/notesSlides/notesSlide17.xml" ContentType="application/vnd.openxmlformats-officedocument.presentationml.notesSlide+xml"/>
  <Override PartName="/ppt/tags/tag15.xml" ContentType="application/vnd.openxmlformats-officedocument.presentationml.tags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16.xml" ContentType="application/vnd.openxmlformats-officedocument.presentationml.tags+xml"/>
  <Override PartName="/ppt/notesSlides/notesSlide20.xml" ContentType="application/vnd.openxmlformats-officedocument.presentationml.notesSlide+xml"/>
  <Override PartName="/ppt/tags/tag17.xml" ContentType="application/vnd.openxmlformats-officedocument.presentationml.tags+xml"/>
  <Override PartName="/ppt/notesSlides/notesSlide21.xml" ContentType="application/vnd.openxmlformats-officedocument.presentationml.notesSlide+xml"/>
  <Override PartName="/ppt/tags/tag18.xml" ContentType="application/vnd.openxmlformats-officedocument.presentationml.tags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9" r:id="rId2"/>
    <p:sldId id="285" r:id="rId3"/>
    <p:sldId id="258" r:id="rId4"/>
    <p:sldId id="268" r:id="rId5"/>
    <p:sldId id="280" r:id="rId6"/>
    <p:sldId id="290" r:id="rId7"/>
    <p:sldId id="294" r:id="rId8"/>
    <p:sldId id="291" r:id="rId9"/>
    <p:sldId id="286" r:id="rId10"/>
    <p:sldId id="298" r:id="rId11"/>
    <p:sldId id="271" r:id="rId12"/>
    <p:sldId id="297" r:id="rId13"/>
    <p:sldId id="296" r:id="rId14"/>
    <p:sldId id="287" r:id="rId15"/>
    <p:sldId id="299" r:id="rId16"/>
    <p:sldId id="300" r:id="rId17"/>
    <p:sldId id="301" r:id="rId18"/>
    <p:sldId id="302" r:id="rId19"/>
    <p:sldId id="303" r:id="rId20"/>
    <p:sldId id="267" r:id="rId21"/>
    <p:sldId id="288" r:id="rId22"/>
    <p:sldId id="305" r:id="rId23"/>
    <p:sldId id="306" r:id="rId24"/>
    <p:sldId id="304" r:id="rId25"/>
    <p:sldId id="289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43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1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50"/>
      <c:rotY val="0"/>
      <c:depthPercent val="100"/>
      <c:rAngAx val="0"/>
      <c:perspective val="6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27527658921222198"/>
          <c:y val="3.10201065298507E-2"/>
          <c:w val="0.48325523851271801"/>
          <c:h val="0.78299781714089001"/>
        </c:manualLayout>
      </c:layout>
      <c:pie3D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107年度</c:v>
                </c:pt>
              </c:strCache>
            </c:strRef>
          </c:tx>
          <c:dPt>
            <c:idx val="0"/>
            <c:bubble3D val="0"/>
            <c:explosion val="2"/>
            <c:spPr>
              <a:solidFill>
                <a:srgbClr val="FF3300">
                  <a:alpha val="85000"/>
                </a:srgb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4-5C49-4C4B-BA61-2A2C70E7A83C}"/>
              </c:ext>
            </c:extLst>
          </c:dPt>
          <c:dPt>
            <c:idx val="1"/>
            <c:bubble3D val="0"/>
            <c:spPr>
              <a:solidFill>
                <a:srgbClr val="006600"/>
              </a:solidFill>
              <a:ln>
                <a:solidFill>
                  <a:srgbClr val="006600"/>
                </a:solidFill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>
                <a:contourClr>
                  <a:srgbClr val="0066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2-5C49-4C4B-BA61-2A2C70E7A83C}"/>
              </c:ext>
            </c:extLst>
          </c:dPt>
          <c:dPt>
            <c:idx val="2"/>
            <c:bubble3D val="0"/>
            <c:spPr>
              <a:solidFill>
                <a:srgbClr val="FF3399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1-5C49-4C4B-BA61-2A2C70E7A83C}"/>
              </c:ext>
            </c:extLst>
          </c:dPt>
          <c:dPt>
            <c:idx val="3"/>
            <c:bubble3D val="0"/>
            <c:spPr>
              <a:solidFill>
                <a:srgbClr val="C0000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3-5C49-4C4B-BA61-2A2C70E7A83C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400" b="1" i="0" u="none" strike="noStrike" kern="1200" baseline="0">
                        <a:solidFill>
                          <a:srgbClr val="F7FDDB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TW" sz="2400" dirty="0"/>
                      <a:t>26.76%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5C49-4C4B-BA61-2A2C70E7A83C}"/>
                </c:ext>
              </c:extLst>
            </c:dLbl>
            <c:dLbl>
              <c:idx val="1"/>
              <c:layout>
                <c:manualLayout>
                  <c:x val="0.113215404049756"/>
                  <c:y val="-0.23090087139785101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2400" b="1" i="0" u="none" strike="noStrike" kern="1200" baseline="0">
                        <a:solidFill>
                          <a:srgbClr val="F7FDDB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TW" sz="2400" dirty="0"/>
                      <a:t>56.55%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245071535261517"/>
                      <c:h val="7.2915180988488912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5C49-4C4B-BA61-2A2C70E7A83C}"/>
                </c:ext>
              </c:extLst>
            </c:dLbl>
            <c:dLbl>
              <c:idx val="2"/>
              <c:layout>
                <c:manualLayout>
                  <c:x val="0.16212298427746699"/>
                  <c:y val="9.4202064463778004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400" b="1" i="0" u="none" strike="noStrike" kern="1200" baseline="0">
                        <a:solidFill>
                          <a:srgbClr val="F7FDDB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TW" sz="2400" dirty="0"/>
                      <a:t>17.16%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307635619224411"/>
                      <c:h val="7.3425550414412552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5C49-4C4B-BA61-2A2C70E7A83C}"/>
                </c:ext>
              </c:extLst>
            </c:dLbl>
            <c:dLbl>
              <c:idx val="3"/>
              <c:layout>
                <c:manualLayout>
                  <c:x val="2.86265841542865E-2"/>
                  <c:y val="7.4471690944818902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2400" b="1" i="0" u="none" strike="noStrike" kern="1200" baseline="0">
                        <a:solidFill>
                          <a:srgbClr val="C0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r>
                      <a:rPr lang="en-US" altLang="zh-TW" sz="2400" dirty="0"/>
                      <a:t>0.53%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5C49-4C4B-BA61-2A2C70E7A83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工作表1!$A$2:$A$5</c:f>
              <c:strCache>
                <c:ptCount val="4"/>
                <c:pt idx="0">
                  <c:v>考試分發25,460個名額</c:v>
                </c:pt>
                <c:pt idx="1">
                  <c:v>個人申請55,896個名額</c:v>
                </c:pt>
                <c:pt idx="2">
                  <c:v>繁星推薦16,960個名額</c:v>
                </c:pt>
                <c:pt idx="3">
                  <c:v>特殊選才550個名額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25460</c:v>
                </c:pt>
                <c:pt idx="1">
                  <c:v>55896</c:v>
                </c:pt>
                <c:pt idx="2">
                  <c:v>16960</c:v>
                </c:pt>
                <c:pt idx="3">
                  <c:v>520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49-4C4B-BA61-2A2C70E7A83C}"/>
            </c:ext>
          </c:extLst>
        </c:ser>
        <c:ser>
          <c:idx val="1"/>
          <c:order val="1"/>
          <c:tx>
            <c:strRef>
              <c:f>工作表1!$C$1</c:f>
              <c:strCache>
                <c:ptCount val="1"/>
                <c:pt idx="0">
                  <c:v>欄1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9-BB2E-42B7-B14D-BBF08613E82F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B-BB2E-42B7-B14D-BBF08613E82F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D-BB2E-42B7-B14D-BBF08613E82F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20000"/>
                  </a:prstClr>
                </a:outerShdw>
              </a:effectLst>
              <a:scene3d>
                <a:camera prst="orthographicFront"/>
                <a:lightRig rig="threePt" dir="t"/>
              </a:scene3d>
              <a:sp3d prstMaterial="matte"/>
            </c:spPr>
            <c:extLst>
              <c:ext xmlns:c16="http://schemas.microsoft.com/office/drawing/2014/chart" uri="{C3380CC4-5D6E-409C-BE32-E72D297353CC}">
                <c16:uniqueId val="{0000000F-BB2E-42B7-B14D-BBF08613E82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工作表1!$A$2:$A$5</c:f>
              <c:strCache>
                <c:ptCount val="4"/>
                <c:pt idx="0">
                  <c:v>考試分發25,460個名額</c:v>
                </c:pt>
                <c:pt idx="1">
                  <c:v>個人申請55,896個名額</c:v>
                </c:pt>
                <c:pt idx="2">
                  <c:v>繁星推薦16,960個名額</c:v>
                </c:pt>
                <c:pt idx="3">
                  <c:v>特殊選才550個名額</c:v>
                </c:pt>
              </c:strCache>
            </c:strRef>
          </c:cat>
          <c:val>
            <c:numRef>
              <c:f>工作表1!$C$2:$C$5</c:f>
              <c:numCache>
                <c:formatCode>General</c:formatCode>
                <c:ptCount val="4"/>
              </c:numCache>
            </c:numRef>
          </c:val>
          <c:extLst>
            <c:ext xmlns:c16="http://schemas.microsoft.com/office/drawing/2014/chart" uri="{C3380CC4-5D6E-409C-BE32-E72D297353CC}">
              <c16:uniqueId val="{00000000-ED67-46A2-83D4-F2B6A5A0EC27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rgbClr val="006600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rgbClr val="FF3399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rgbClr val="C00000"/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</c:legendEntry>
      <c:layout>
        <c:manualLayout>
          <c:xMode val="edge"/>
          <c:yMode val="edge"/>
          <c:x val="4.4418932875770999E-2"/>
          <c:y val="0.75119881247291198"/>
          <c:w val="0.95558106712422897"/>
          <c:h val="0.24880118752708799"/>
        </c:manualLayout>
      </c:layout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zh-TW"/>
    </a:p>
  </c:txPr>
  <c:externalData r:id="rId1">
    <c:autoUpdate val="0"/>
  </c:externalData>
</c:chartSpace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pn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418D8E-F535-4100-8283-92139F2816B6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0E245B-04D6-4B0F-B184-43A24177F6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0879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82F6-CAAE-4346-8525-DD196AC90CF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94282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4C77-7963-42F6-9AC0-15E9499862A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8240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4C77-7963-42F6-9AC0-15E9499862A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8240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82F6-CAAE-4346-8525-DD196AC90CF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109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C5F9A-03A2-4CBD-831C-BE6E2EBDD6CF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4229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82F6-CAAE-4346-8525-DD196AC90CF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350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97B928-6B21-40D8-A3B8-CF4B894803F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547229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FC5F9A-03A2-4CBD-831C-BE6E2EBDD6CF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422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6082F6-CAAE-4346-8525-DD196AC90CF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28370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98CAE9-6D11-4527-ADF3-3D5099E025E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108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E514C77-7963-42F6-9AC0-15E9499862A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38240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C2A09E-9116-4DEC-805E-6D2EE1A8BC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F6088A-DAC1-4B64-B316-20FFC44E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ACDE16-26C3-4D65-BDAE-3E89CE397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3BF6A4-4E80-45ED-841D-2566140E82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919115-C119-4C9E-9520-64A70B1B7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16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384F6C-6864-4DDC-95B1-00BA3545F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43D1524-4A3C-46E5-957F-044916735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4F4248E-3C3B-46D8-9A2A-351794124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867A3B-3845-44FB-A035-A75DC75D3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3E4873-D751-46D7-9986-7B39D92CD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393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301FAD4-D6C1-443E-B76C-78EEE978B9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CCF2E2C-6035-4B2C-B24E-027317D17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CBB914-6B19-454A-A43C-B8AC88FC0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26F1B3-F458-4DB7-9B4A-3B1C955E9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847642-E129-48BB-8F58-3E30698D9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1615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/>
          <p:cNvSpPr>
            <a:spLocks noGrp="1"/>
          </p:cNvSpPr>
          <p:nvPr>
            <p:ph type="pic" sz="quarter" idx="10"/>
          </p:nvPr>
        </p:nvSpPr>
        <p:spPr>
          <a:xfrm>
            <a:off x="912492" y="2229567"/>
            <a:ext cx="2516130" cy="2278504"/>
          </a:xfrm>
          <a:custGeom>
            <a:avLst/>
            <a:gdLst>
              <a:gd name="connsiteX0" fmla="*/ 0 w 2516130"/>
              <a:gd name="connsiteY0" fmla="*/ 0 h 2278504"/>
              <a:gd name="connsiteX1" fmla="*/ 2516130 w 2516130"/>
              <a:gd name="connsiteY1" fmla="*/ 0 h 2278504"/>
              <a:gd name="connsiteX2" fmla="*/ 2516130 w 2516130"/>
              <a:gd name="connsiteY2" fmla="*/ 2278504 h 2278504"/>
              <a:gd name="connsiteX3" fmla="*/ 0 w 2516130"/>
              <a:gd name="connsiteY3" fmla="*/ 2278504 h 2278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6130" h="2278504">
                <a:moveTo>
                  <a:pt x="0" y="0"/>
                </a:moveTo>
                <a:lnTo>
                  <a:pt x="2516130" y="0"/>
                </a:lnTo>
                <a:lnTo>
                  <a:pt x="2516130" y="2278504"/>
                </a:lnTo>
                <a:lnTo>
                  <a:pt x="0" y="227850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3532371" y="2229567"/>
            <a:ext cx="2516129" cy="2278504"/>
          </a:xfrm>
          <a:custGeom>
            <a:avLst/>
            <a:gdLst>
              <a:gd name="connsiteX0" fmla="*/ 0 w 2516129"/>
              <a:gd name="connsiteY0" fmla="*/ 0 h 2278504"/>
              <a:gd name="connsiteX1" fmla="*/ 2516129 w 2516129"/>
              <a:gd name="connsiteY1" fmla="*/ 0 h 2278504"/>
              <a:gd name="connsiteX2" fmla="*/ 2516129 w 2516129"/>
              <a:gd name="connsiteY2" fmla="*/ 2278504 h 2278504"/>
              <a:gd name="connsiteX3" fmla="*/ 0 w 2516129"/>
              <a:gd name="connsiteY3" fmla="*/ 2278504 h 2278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6129" h="2278504">
                <a:moveTo>
                  <a:pt x="0" y="0"/>
                </a:moveTo>
                <a:lnTo>
                  <a:pt x="2516129" y="0"/>
                </a:lnTo>
                <a:lnTo>
                  <a:pt x="2516129" y="2278504"/>
                </a:lnTo>
                <a:lnTo>
                  <a:pt x="0" y="227850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2"/>
          </p:nvPr>
        </p:nvSpPr>
        <p:spPr>
          <a:xfrm>
            <a:off x="6152250" y="2229567"/>
            <a:ext cx="2516129" cy="2278504"/>
          </a:xfrm>
          <a:custGeom>
            <a:avLst/>
            <a:gdLst>
              <a:gd name="connsiteX0" fmla="*/ 0 w 2516129"/>
              <a:gd name="connsiteY0" fmla="*/ 0 h 2278504"/>
              <a:gd name="connsiteX1" fmla="*/ 2516129 w 2516129"/>
              <a:gd name="connsiteY1" fmla="*/ 0 h 2278504"/>
              <a:gd name="connsiteX2" fmla="*/ 2516129 w 2516129"/>
              <a:gd name="connsiteY2" fmla="*/ 2278504 h 2278504"/>
              <a:gd name="connsiteX3" fmla="*/ 0 w 2516129"/>
              <a:gd name="connsiteY3" fmla="*/ 2278504 h 2278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6129" h="2278504">
                <a:moveTo>
                  <a:pt x="0" y="0"/>
                </a:moveTo>
                <a:lnTo>
                  <a:pt x="2516129" y="0"/>
                </a:lnTo>
                <a:lnTo>
                  <a:pt x="2516129" y="2278504"/>
                </a:lnTo>
                <a:lnTo>
                  <a:pt x="0" y="227850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3"/>
          </p:nvPr>
        </p:nvSpPr>
        <p:spPr>
          <a:xfrm>
            <a:off x="8772129" y="2229567"/>
            <a:ext cx="2516130" cy="2278504"/>
          </a:xfrm>
          <a:custGeom>
            <a:avLst/>
            <a:gdLst>
              <a:gd name="connsiteX0" fmla="*/ 0 w 2516130"/>
              <a:gd name="connsiteY0" fmla="*/ 0 h 2278504"/>
              <a:gd name="connsiteX1" fmla="*/ 2516130 w 2516130"/>
              <a:gd name="connsiteY1" fmla="*/ 0 h 2278504"/>
              <a:gd name="connsiteX2" fmla="*/ 2516130 w 2516130"/>
              <a:gd name="connsiteY2" fmla="*/ 2278504 h 2278504"/>
              <a:gd name="connsiteX3" fmla="*/ 0 w 2516130"/>
              <a:gd name="connsiteY3" fmla="*/ 2278504 h 2278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6130" h="2278504">
                <a:moveTo>
                  <a:pt x="0" y="0"/>
                </a:moveTo>
                <a:lnTo>
                  <a:pt x="2516130" y="0"/>
                </a:lnTo>
                <a:lnTo>
                  <a:pt x="2516130" y="2278504"/>
                </a:lnTo>
                <a:lnTo>
                  <a:pt x="0" y="227850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918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1180081" y="2803738"/>
            <a:ext cx="2996986" cy="2996986"/>
          </a:xfrm>
          <a:custGeom>
            <a:avLst/>
            <a:gdLst>
              <a:gd name="connsiteX0" fmla="*/ 0 w 2996986"/>
              <a:gd name="connsiteY0" fmla="*/ 0 h 2996986"/>
              <a:gd name="connsiteX1" fmla="*/ 2996986 w 2996986"/>
              <a:gd name="connsiteY1" fmla="*/ 0 h 2996986"/>
              <a:gd name="connsiteX2" fmla="*/ 2996986 w 2996986"/>
              <a:gd name="connsiteY2" fmla="*/ 2996986 h 2996986"/>
              <a:gd name="connsiteX3" fmla="*/ 0 w 2996986"/>
              <a:gd name="connsiteY3" fmla="*/ 2996986 h 2996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96986" h="2996986">
                <a:moveTo>
                  <a:pt x="0" y="0"/>
                </a:moveTo>
                <a:lnTo>
                  <a:pt x="2996986" y="0"/>
                </a:lnTo>
                <a:lnTo>
                  <a:pt x="2996986" y="2996986"/>
                </a:lnTo>
                <a:lnTo>
                  <a:pt x="0" y="29969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8428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8"/>
          <p:cNvSpPr>
            <a:spLocks noGrp="1"/>
          </p:cNvSpPr>
          <p:nvPr>
            <p:ph type="pic" sz="quarter" idx="10"/>
          </p:nvPr>
        </p:nvSpPr>
        <p:spPr>
          <a:xfrm>
            <a:off x="868850" y="1787226"/>
            <a:ext cx="2881236" cy="4186172"/>
          </a:xfrm>
          <a:custGeom>
            <a:avLst/>
            <a:gdLst>
              <a:gd name="connsiteX0" fmla="*/ 0 w 2881236"/>
              <a:gd name="connsiteY0" fmla="*/ 0 h 4186172"/>
              <a:gd name="connsiteX1" fmla="*/ 2881236 w 2881236"/>
              <a:gd name="connsiteY1" fmla="*/ 0 h 4186172"/>
              <a:gd name="connsiteX2" fmla="*/ 2881236 w 2881236"/>
              <a:gd name="connsiteY2" fmla="*/ 4186172 h 4186172"/>
              <a:gd name="connsiteX3" fmla="*/ 0 w 2881236"/>
              <a:gd name="connsiteY3" fmla="*/ 4186172 h 4186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1236" h="4186172">
                <a:moveTo>
                  <a:pt x="0" y="0"/>
                </a:moveTo>
                <a:lnTo>
                  <a:pt x="2881236" y="0"/>
                </a:lnTo>
                <a:lnTo>
                  <a:pt x="2881236" y="4186172"/>
                </a:lnTo>
                <a:lnTo>
                  <a:pt x="0" y="418617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1"/>
          </p:nvPr>
        </p:nvSpPr>
        <p:spPr>
          <a:xfrm>
            <a:off x="8333152" y="1787226"/>
            <a:ext cx="2984137" cy="1995488"/>
          </a:xfrm>
          <a:custGeom>
            <a:avLst/>
            <a:gdLst>
              <a:gd name="connsiteX0" fmla="*/ 0 w 2984137"/>
              <a:gd name="connsiteY0" fmla="*/ 0 h 1995488"/>
              <a:gd name="connsiteX1" fmla="*/ 2984137 w 2984137"/>
              <a:gd name="connsiteY1" fmla="*/ 0 h 1995488"/>
              <a:gd name="connsiteX2" fmla="*/ 2984137 w 2984137"/>
              <a:gd name="connsiteY2" fmla="*/ 1995488 h 1995488"/>
              <a:gd name="connsiteX3" fmla="*/ 0 w 2984137"/>
              <a:gd name="connsiteY3" fmla="*/ 1995488 h 199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4137" h="1995488">
                <a:moveTo>
                  <a:pt x="0" y="0"/>
                </a:moveTo>
                <a:lnTo>
                  <a:pt x="2984137" y="0"/>
                </a:lnTo>
                <a:lnTo>
                  <a:pt x="2984137" y="1995488"/>
                </a:lnTo>
                <a:lnTo>
                  <a:pt x="0" y="19954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图片占位符 10"/>
          <p:cNvSpPr>
            <a:spLocks noGrp="1"/>
          </p:cNvSpPr>
          <p:nvPr>
            <p:ph type="pic" sz="quarter" idx="12"/>
          </p:nvPr>
        </p:nvSpPr>
        <p:spPr>
          <a:xfrm>
            <a:off x="8333152" y="3977910"/>
            <a:ext cx="2984137" cy="1995488"/>
          </a:xfrm>
          <a:custGeom>
            <a:avLst/>
            <a:gdLst>
              <a:gd name="connsiteX0" fmla="*/ 0 w 2984137"/>
              <a:gd name="connsiteY0" fmla="*/ 0 h 1995488"/>
              <a:gd name="connsiteX1" fmla="*/ 2984137 w 2984137"/>
              <a:gd name="connsiteY1" fmla="*/ 0 h 1995488"/>
              <a:gd name="connsiteX2" fmla="*/ 2984137 w 2984137"/>
              <a:gd name="connsiteY2" fmla="*/ 1995488 h 1995488"/>
              <a:gd name="connsiteX3" fmla="*/ 0 w 2984137"/>
              <a:gd name="connsiteY3" fmla="*/ 1995488 h 1995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84137" h="1995488">
                <a:moveTo>
                  <a:pt x="0" y="0"/>
                </a:moveTo>
                <a:lnTo>
                  <a:pt x="2984137" y="0"/>
                </a:lnTo>
                <a:lnTo>
                  <a:pt x="2984137" y="1995488"/>
                </a:lnTo>
                <a:lnTo>
                  <a:pt x="0" y="19954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41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图片占位符 13"/>
          <p:cNvSpPr>
            <a:spLocks noGrp="1"/>
          </p:cNvSpPr>
          <p:nvPr>
            <p:ph type="pic" sz="quarter" idx="14"/>
          </p:nvPr>
        </p:nvSpPr>
        <p:spPr>
          <a:xfrm>
            <a:off x="9160924" y="2248783"/>
            <a:ext cx="1459468" cy="1692983"/>
          </a:xfrm>
          <a:custGeom>
            <a:avLst/>
            <a:gdLst>
              <a:gd name="connsiteX0" fmla="*/ 729734 w 1459468"/>
              <a:gd name="connsiteY0" fmla="*/ 0 h 1692983"/>
              <a:gd name="connsiteX1" fmla="*/ 1459468 w 1459468"/>
              <a:gd name="connsiteY1" fmla="*/ 364867 h 1692983"/>
              <a:gd name="connsiteX2" fmla="*/ 1459468 w 1459468"/>
              <a:gd name="connsiteY2" fmla="*/ 1328116 h 1692983"/>
              <a:gd name="connsiteX3" fmla="*/ 729734 w 1459468"/>
              <a:gd name="connsiteY3" fmla="*/ 1692983 h 1692983"/>
              <a:gd name="connsiteX4" fmla="*/ 0 w 1459468"/>
              <a:gd name="connsiteY4" fmla="*/ 1328116 h 1692983"/>
              <a:gd name="connsiteX5" fmla="*/ 0 w 1459468"/>
              <a:gd name="connsiteY5" fmla="*/ 364867 h 1692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9468" h="1692983">
                <a:moveTo>
                  <a:pt x="729734" y="0"/>
                </a:moveTo>
                <a:lnTo>
                  <a:pt x="1459468" y="364867"/>
                </a:lnTo>
                <a:lnTo>
                  <a:pt x="1459468" y="1328116"/>
                </a:lnTo>
                <a:lnTo>
                  <a:pt x="729734" y="1692983"/>
                </a:lnTo>
                <a:lnTo>
                  <a:pt x="0" y="1328116"/>
                </a:lnTo>
                <a:lnTo>
                  <a:pt x="0" y="3648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2"/>
          </p:nvPr>
        </p:nvSpPr>
        <p:spPr>
          <a:xfrm>
            <a:off x="5366266" y="1772531"/>
            <a:ext cx="1459468" cy="1692983"/>
          </a:xfrm>
          <a:custGeom>
            <a:avLst/>
            <a:gdLst>
              <a:gd name="connsiteX0" fmla="*/ 729734 w 1459468"/>
              <a:gd name="connsiteY0" fmla="*/ 0 h 1692983"/>
              <a:gd name="connsiteX1" fmla="*/ 1459468 w 1459468"/>
              <a:gd name="connsiteY1" fmla="*/ 364867 h 1692983"/>
              <a:gd name="connsiteX2" fmla="*/ 1459468 w 1459468"/>
              <a:gd name="connsiteY2" fmla="*/ 1328116 h 1692983"/>
              <a:gd name="connsiteX3" fmla="*/ 729734 w 1459468"/>
              <a:gd name="connsiteY3" fmla="*/ 1692983 h 1692983"/>
              <a:gd name="connsiteX4" fmla="*/ 0 w 1459468"/>
              <a:gd name="connsiteY4" fmla="*/ 1328116 h 1692983"/>
              <a:gd name="connsiteX5" fmla="*/ 0 w 1459468"/>
              <a:gd name="connsiteY5" fmla="*/ 364867 h 1692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9468" h="1692983">
                <a:moveTo>
                  <a:pt x="729734" y="0"/>
                </a:moveTo>
                <a:lnTo>
                  <a:pt x="1459468" y="364867"/>
                </a:lnTo>
                <a:lnTo>
                  <a:pt x="1459468" y="1328116"/>
                </a:lnTo>
                <a:lnTo>
                  <a:pt x="729734" y="1692983"/>
                </a:lnTo>
                <a:lnTo>
                  <a:pt x="0" y="1328116"/>
                </a:lnTo>
                <a:lnTo>
                  <a:pt x="0" y="3648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7263596" y="2248781"/>
            <a:ext cx="1459468" cy="1692983"/>
          </a:xfrm>
          <a:custGeom>
            <a:avLst/>
            <a:gdLst>
              <a:gd name="connsiteX0" fmla="*/ 729734 w 1459468"/>
              <a:gd name="connsiteY0" fmla="*/ 0 h 1692983"/>
              <a:gd name="connsiteX1" fmla="*/ 1459468 w 1459468"/>
              <a:gd name="connsiteY1" fmla="*/ 364867 h 1692983"/>
              <a:gd name="connsiteX2" fmla="*/ 1459468 w 1459468"/>
              <a:gd name="connsiteY2" fmla="*/ 1328116 h 1692983"/>
              <a:gd name="connsiteX3" fmla="*/ 729734 w 1459468"/>
              <a:gd name="connsiteY3" fmla="*/ 1692983 h 1692983"/>
              <a:gd name="connsiteX4" fmla="*/ 0 w 1459468"/>
              <a:gd name="connsiteY4" fmla="*/ 1328116 h 1692983"/>
              <a:gd name="connsiteX5" fmla="*/ 0 w 1459468"/>
              <a:gd name="connsiteY5" fmla="*/ 364867 h 1692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9468" h="1692983">
                <a:moveTo>
                  <a:pt x="729734" y="0"/>
                </a:moveTo>
                <a:lnTo>
                  <a:pt x="1459468" y="364867"/>
                </a:lnTo>
                <a:lnTo>
                  <a:pt x="1459468" y="1328116"/>
                </a:lnTo>
                <a:lnTo>
                  <a:pt x="729734" y="1692983"/>
                </a:lnTo>
                <a:lnTo>
                  <a:pt x="0" y="1328116"/>
                </a:lnTo>
                <a:lnTo>
                  <a:pt x="0" y="3648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/>
          <p:cNvSpPr>
            <a:spLocks noGrp="1"/>
          </p:cNvSpPr>
          <p:nvPr>
            <p:ph type="pic" sz="quarter" idx="10"/>
          </p:nvPr>
        </p:nvSpPr>
        <p:spPr>
          <a:xfrm>
            <a:off x="1571606" y="2248779"/>
            <a:ext cx="1459468" cy="1692983"/>
          </a:xfrm>
          <a:custGeom>
            <a:avLst/>
            <a:gdLst>
              <a:gd name="connsiteX0" fmla="*/ 729734 w 1459468"/>
              <a:gd name="connsiteY0" fmla="*/ 0 h 1692983"/>
              <a:gd name="connsiteX1" fmla="*/ 1459468 w 1459468"/>
              <a:gd name="connsiteY1" fmla="*/ 364867 h 1692983"/>
              <a:gd name="connsiteX2" fmla="*/ 1459468 w 1459468"/>
              <a:gd name="connsiteY2" fmla="*/ 1328116 h 1692983"/>
              <a:gd name="connsiteX3" fmla="*/ 729734 w 1459468"/>
              <a:gd name="connsiteY3" fmla="*/ 1692983 h 1692983"/>
              <a:gd name="connsiteX4" fmla="*/ 0 w 1459468"/>
              <a:gd name="connsiteY4" fmla="*/ 1328116 h 1692983"/>
              <a:gd name="connsiteX5" fmla="*/ 0 w 1459468"/>
              <a:gd name="connsiteY5" fmla="*/ 364867 h 1692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9468" h="1692983">
                <a:moveTo>
                  <a:pt x="729734" y="0"/>
                </a:moveTo>
                <a:lnTo>
                  <a:pt x="1459468" y="364867"/>
                </a:lnTo>
                <a:lnTo>
                  <a:pt x="1459468" y="1328116"/>
                </a:lnTo>
                <a:lnTo>
                  <a:pt x="729734" y="1692983"/>
                </a:lnTo>
                <a:lnTo>
                  <a:pt x="0" y="1328116"/>
                </a:lnTo>
                <a:lnTo>
                  <a:pt x="0" y="3648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1"/>
          </p:nvPr>
        </p:nvSpPr>
        <p:spPr>
          <a:xfrm>
            <a:off x="3468936" y="2248779"/>
            <a:ext cx="1459468" cy="1692983"/>
          </a:xfrm>
          <a:custGeom>
            <a:avLst/>
            <a:gdLst>
              <a:gd name="connsiteX0" fmla="*/ 729734 w 1459468"/>
              <a:gd name="connsiteY0" fmla="*/ 0 h 1692983"/>
              <a:gd name="connsiteX1" fmla="*/ 1459468 w 1459468"/>
              <a:gd name="connsiteY1" fmla="*/ 364867 h 1692983"/>
              <a:gd name="connsiteX2" fmla="*/ 1459468 w 1459468"/>
              <a:gd name="connsiteY2" fmla="*/ 1328116 h 1692983"/>
              <a:gd name="connsiteX3" fmla="*/ 729734 w 1459468"/>
              <a:gd name="connsiteY3" fmla="*/ 1692983 h 1692983"/>
              <a:gd name="connsiteX4" fmla="*/ 0 w 1459468"/>
              <a:gd name="connsiteY4" fmla="*/ 1328116 h 1692983"/>
              <a:gd name="connsiteX5" fmla="*/ 0 w 1459468"/>
              <a:gd name="connsiteY5" fmla="*/ 364867 h 1692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9468" h="1692983">
                <a:moveTo>
                  <a:pt x="729734" y="0"/>
                </a:moveTo>
                <a:lnTo>
                  <a:pt x="1459468" y="364867"/>
                </a:lnTo>
                <a:lnTo>
                  <a:pt x="1459468" y="1328116"/>
                </a:lnTo>
                <a:lnTo>
                  <a:pt x="729734" y="1692983"/>
                </a:lnTo>
                <a:lnTo>
                  <a:pt x="0" y="1328116"/>
                </a:lnTo>
                <a:lnTo>
                  <a:pt x="0" y="3648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760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049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4079737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223FD6-9D14-4644-A295-2176BEEF3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2438A4-37D7-4704-A70B-0A531141F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0BD617-301B-49D3-8C0D-E7247338A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5E7BA5-F157-42CA-9E1F-18D9DBD73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A331D5B-4C64-45B3-9D7C-4C9661DF1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854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20DCD4-6E99-42A4-810D-B77561B4D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F064D2-97D6-44CE-AEC7-FD9BF684D9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CD1530-79C5-4338-BAEA-5E778E9DA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5C2E35-0394-492F-9F05-693B09F12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A4BD20-D710-4B8F-907C-1ACC4961E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24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27D797-1DA4-4670-9F14-F4621F4A6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87EBDB-172C-41C9-8E2F-BD19DA436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BF61D66-2DB6-49A1-8E02-2BBA1966CA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C7B3AC-5D5F-4C9D-9C58-6D02D294C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DE9E45B-9E85-459C-AB24-6FFE03293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DE4AD7-1F6A-4987-8947-A73D2058D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288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F7D5ED-86C2-4AF3-B11F-B8B918D80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C3FE62-09C1-4E44-A133-9AED266E5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679813-6ACB-406B-92A4-9CCE62150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8686375-5281-4DF9-AC4C-5CE548161F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719E244-4EFB-4043-B2F7-DFD5E9E050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D03435-3974-4240-8AB8-249B34D40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5FCDDF1-3C08-41F8-A7E4-9736EB66E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D8920CF-4B2C-4C73-B986-95A17B5E3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147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C1576E-1845-420F-B498-FC4AC800A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0323C5E-559E-404E-8A19-4AED89309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23A979A-3AF0-486A-B083-1506A2D4A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47C46F-F6DA-4DB4-A689-CBFFD9A18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412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00DC3C2-ADF0-4348-8BDD-86E9D571C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2C58C7F-5655-40FF-9C79-572455CD4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DCFBE35-FE57-475B-91F2-BBE57BECC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880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ED4ADD-4D90-4667-B587-DFE2616EC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0BDA24-FF23-4448-A8F6-7D0847127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DFA9205-9EA1-45AF-8313-37153254E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83157F-F737-4900-8A90-9956CA0F8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C81BF15-DB0F-40B3-AF34-3726B1650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A854F30-E53C-48F4-B52F-321B5E4D9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4466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866CD0-C046-40BC-B2B1-3AB725AF5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A169186-C4DE-4D82-BD34-7B1F433D33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AD3E96-CE20-4214-AB35-93B029C40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DD1759-01E6-4BDA-95CA-7BC522075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19A50A7-7D73-4666-9C12-E8A525AA8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A38E0B-6F81-450A-923A-3C4511CF7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573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3F62C55-822B-4112-AD3D-F46359AB5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114627-1172-4FE6-ACF4-7382AEBE1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0E8C18-5465-47C1-A0B0-6E807CACF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B1FF7-CFBD-4262-9BCB-853F1F13E621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BC65D4-0EA7-4E2A-9664-3A70E469F2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F13DDA-2032-4C55-A18D-2CFED8A0C7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D9D3C-CA18-4FBF-8984-00FF4E3C4A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931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7" r:id="rId16"/>
    <p:sldLayoutId id="214748366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.xml"/><Relationship Id="rId4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4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Relationship Id="rId4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Relationship Id="rId5" Type="http://schemas.openxmlformats.org/officeDocument/2006/relationships/image" Target="../media/image9.jpg"/><Relationship Id="rId4" Type="http://schemas.openxmlformats.org/officeDocument/2006/relationships/image" Target="../media/image1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Relationship Id="rId5" Type="http://schemas.openxmlformats.org/officeDocument/2006/relationships/image" Target="../media/image9.jpg"/><Relationship Id="rId4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3.xml"/><Relationship Id="rId4" Type="http://schemas.openxmlformats.org/officeDocument/2006/relationships/image" Target="../media/image13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4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.xml"/><Relationship Id="rId6" Type="http://schemas.openxmlformats.org/officeDocument/2006/relationships/image" Target="../media/image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.xml"/><Relationship Id="rId6" Type="http://schemas.openxmlformats.org/officeDocument/2006/relationships/image" Target="../media/image9.jpg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1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.xml"/><Relationship Id="rId5" Type="http://schemas.openxmlformats.org/officeDocument/2006/relationships/image" Target="../media/image9.jpg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.xml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A0BDE3B0-50A9-4FAE-B3D2-0609FF20A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2258"/>
            <a:ext cx="12192000" cy="6153483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4280FB71-1AB0-458B-B813-8CE5A53921D6}"/>
              </a:ext>
            </a:extLst>
          </p:cNvPr>
          <p:cNvSpPr/>
          <p:nvPr/>
        </p:nvSpPr>
        <p:spPr>
          <a:xfrm>
            <a:off x="0" y="352258"/>
            <a:ext cx="12192000" cy="6153483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2DEAD2-3FB0-4A89-944E-B6DA6FC0F71F}"/>
              </a:ext>
            </a:extLst>
          </p:cNvPr>
          <p:cNvSpPr/>
          <p:nvPr/>
        </p:nvSpPr>
        <p:spPr>
          <a:xfrm>
            <a:off x="1880683" y="0"/>
            <a:ext cx="1481082" cy="2635624"/>
          </a:xfrm>
          <a:prstGeom prst="rect">
            <a:avLst/>
          </a:pr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rgbClr val="FF3C54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953EC67-983F-4ED9-8A74-8D1FAF97B993}"/>
              </a:ext>
            </a:extLst>
          </p:cNvPr>
          <p:cNvSpPr/>
          <p:nvPr/>
        </p:nvSpPr>
        <p:spPr>
          <a:xfrm>
            <a:off x="3034557" y="1785443"/>
            <a:ext cx="1116104" cy="1354982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chemeClr val="bg1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7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4452203" y="1468000"/>
            <a:ext cx="4955203" cy="24160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9600" b="1" spc="-300" dirty="0" smtClean="0">
                <a:solidFill>
                  <a:srgbClr val="FFCC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落點分析</a:t>
            </a:r>
            <a:endParaRPr lang="en-US" sz="9600" b="1" spc="-300" dirty="0">
              <a:solidFill>
                <a:srgbClr val="FFCC0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TW" altLang="en-US" sz="5500" b="1" spc="-3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進階軟體開發</a:t>
            </a:r>
            <a:endParaRPr lang="zh-CN" altLang="en-US" sz="5500" b="1" spc="-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8FA6553-E2CD-457F-8C4B-A874F1BE6E45}"/>
              </a:ext>
            </a:extLst>
          </p:cNvPr>
          <p:cNvSpPr/>
          <p:nvPr/>
        </p:nvSpPr>
        <p:spPr>
          <a:xfrm>
            <a:off x="3986339" y="4054650"/>
            <a:ext cx="4877317" cy="605118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r>
              <a:rPr lang="zh-TW" altLang="en-US" noProof="1" smtClean="0">
                <a:solidFill>
                  <a:schemeClr val="bg1"/>
                </a:solidFill>
                <a:ea typeface="微软雅黑 Light" panose="020B0502040204020203" pitchFamily="34" charset="-122"/>
              </a:rPr>
              <a:t>組員：</a:t>
            </a:r>
            <a:r>
              <a:rPr lang="en-US" altLang="zh-CN" noProof="1" smtClean="0">
                <a:solidFill>
                  <a:schemeClr val="bg1"/>
                </a:solidFill>
                <a:ea typeface="微软雅黑 Light" panose="020B0502040204020203" pitchFamily="34" charset="-122"/>
              </a:rPr>
              <a:t>   </a:t>
            </a:r>
            <a:r>
              <a:rPr lang="zh-TW" altLang="en-US" noProof="1" smtClean="0">
                <a:solidFill>
                  <a:schemeClr val="bg1"/>
                </a:solidFill>
                <a:ea typeface="微软雅黑 Light" panose="020B0502040204020203" pitchFamily="34" charset="-122"/>
              </a:rPr>
              <a:t>司福</a:t>
            </a:r>
            <a:r>
              <a:rPr lang="zh-TW" altLang="en-US" noProof="1" smtClean="0">
                <a:solidFill>
                  <a:schemeClr val="bg1"/>
                </a:solidFill>
                <a:ea typeface="微软雅黑 Light" panose="020B0502040204020203" pitchFamily="34" charset="-122"/>
              </a:rPr>
              <a:t>民 李東霖 陳俊翰 洪振倫</a:t>
            </a:r>
            <a:endParaRPr lang="zh-CN" altLang="en-US" strike="noStrike" noProof="1">
              <a:solidFill>
                <a:schemeClr val="bg1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10" name="TextBox 30">
            <a:extLst>
              <a:ext uri="{FF2B5EF4-FFF2-40B4-BE49-F238E27FC236}">
                <a16:creationId xmlns:a16="http://schemas.microsoft.com/office/drawing/2014/main" id="{36A6FA06-34B6-4B97-B3E2-7798257FA474}"/>
              </a:ext>
            </a:extLst>
          </p:cNvPr>
          <p:cNvSpPr txBox="1"/>
          <p:nvPr/>
        </p:nvSpPr>
        <p:spPr>
          <a:xfrm>
            <a:off x="1918138" y="887359"/>
            <a:ext cx="138286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</a:t>
            </a:r>
            <a:endParaRPr lang="en-US" sz="4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5706359" y="840126"/>
            <a:ext cx="63211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spc="-3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大數據</a:t>
            </a:r>
            <a:r>
              <a:rPr lang="en-US" altLang="zh-TW" sz="2800" b="1" spc="-3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2800" b="1" spc="-3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Ｘ</a:t>
            </a:r>
            <a:r>
              <a:rPr lang="en-US" altLang="zh-TW" sz="2800" b="1" spc="-3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2800" b="1" spc="-3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大ＡＩ時代</a:t>
            </a:r>
            <a:r>
              <a:rPr lang="en-US" altLang="zh-TW" sz="2800" b="1" spc="-3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2800" b="1" spc="-3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Ｘ</a:t>
            </a:r>
            <a:r>
              <a:rPr lang="en-US" altLang="zh-TW" sz="2800" b="1" spc="-3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TW" altLang="en-US" sz="2800" b="1" spc="-300" dirty="0" smtClean="0">
                <a:solidFill>
                  <a:srgbClr val="FF66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大學落點分析</a:t>
            </a:r>
            <a:endParaRPr lang="en-US" sz="2800" b="1" spc="-300" dirty="0">
              <a:solidFill>
                <a:srgbClr val="FF66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圖片 1" descr="螢幕快照 2019-01-01 下午11.47.06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60009"/>
            <a:ext cx="4733059" cy="1111679"/>
          </a:xfrm>
          <a:prstGeom prst="rect">
            <a:avLst/>
          </a:prstGeom>
        </p:spPr>
      </p:pic>
      <p:pic>
        <p:nvPicPr>
          <p:cNvPr id="3" name="圖片 2" descr="螢幕快照 2019-01-01 下午11.46.57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222" y="5403213"/>
            <a:ext cx="3033832" cy="1101487"/>
          </a:xfrm>
          <a:prstGeom prst="rect">
            <a:avLst/>
          </a:prstGeom>
        </p:spPr>
      </p:pic>
      <p:pic>
        <p:nvPicPr>
          <p:cNvPr id="8" name="圖片 7" descr="49848496_1910558452374923_1667064141166149632_n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7549" y="4941738"/>
            <a:ext cx="1564450" cy="1564450"/>
          </a:xfrm>
          <a:prstGeom prst="rect">
            <a:avLst/>
          </a:prstGeom>
        </p:spPr>
      </p:pic>
      <p:pic>
        <p:nvPicPr>
          <p:cNvPr id="14" name="圖片 13" descr="48429174_2202013066784076_4291991953110728704_n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2104" y="4895839"/>
            <a:ext cx="2017876" cy="163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29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250"/>
                            </p:stCondLst>
                            <p:childTnLst>
                              <p:par>
                                <p:cTn id="2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9" grpId="0" animBg="1"/>
      <p:bldP spid="10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1" y="458879"/>
            <a:ext cx="8949826" cy="930650"/>
            <a:chOff x="2204270" y="458879"/>
            <a:chExt cx="10367766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10367766" cy="562217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defRPr/>
              </a:pPr>
              <a:r>
                <a:rPr lang="zh-TW" altLang="en-US" sz="36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評估學科能力測驗結果 </a:t>
              </a:r>
              <a:r>
                <a:rPr lang="zh-TW" altLang="en-US" sz="2800" b="1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◎</a:t>
              </a:r>
              <a:r>
                <a:rPr lang="zh-TW" altLang="en-US" sz="2800" dirty="0">
                  <a:latin typeface="Apple LiGothic Medium"/>
                  <a:ea typeface="Apple LiGothic Medium"/>
                  <a:cs typeface="Apple LiGothic Medium"/>
                </a:rPr>
                <a:t> </a:t>
              </a:r>
              <a:r>
                <a:rPr lang="en-US" altLang="zh-TW" sz="28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106</a:t>
              </a:r>
              <a:r>
                <a:rPr lang="zh-TW" altLang="en-US" sz="28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與</a:t>
              </a:r>
              <a:r>
                <a:rPr lang="en-US" altLang="zh-TW" sz="28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107</a:t>
              </a:r>
              <a:r>
                <a:rPr lang="zh-TW" altLang="en-US" sz="28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學測考科五標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aphicFrame>
        <p:nvGraphicFramePr>
          <p:cNvPr id="15" name="Group 120">
            <a:extLst>
              <a:ext uri="{FF2B5EF4-FFF2-40B4-BE49-F238E27FC236}">
                <a16:creationId xmlns:a16="http://schemas.microsoft.com/office/drawing/2014/main" id="{F1D82E75-7CC1-4E6F-A38D-2589F1F90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5124405"/>
              </p:ext>
            </p:extLst>
          </p:nvPr>
        </p:nvGraphicFramePr>
        <p:xfrm>
          <a:off x="1855617" y="1288486"/>
          <a:ext cx="9036501" cy="5098492"/>
        </p:xfrm>
        <a:graphic>
          <a:graphicData uri="http://schemas.openxmlformats.org/drawingml/2006/table">
            <a:tbl>
              <a:tblPr/>
              <a:tblGrid>
                <a:gridCol w="1277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1627039617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261782596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1897119370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2271608301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5917">
                  <a:extLst>
                    <a:ext uri="{9D8B030D-6E8A-4147-A177-3AD203B41FA5}">
                      <a16:colId xmlns:a16="http://schemas.microsoft.com/office/drawing/2014/main" val="2110820221"/>
                    </a:ext>
                  </a:extLst>
                </a:gridCol>
              </a:tblGrid>
              <a:tr h="412737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年度</a:t>
                      </a:r>
                      <a:endParaRPr kumimoji="0" lang="zh-TW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103</a:t>
                      </a: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104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105</a:t>
                      </a: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106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107</a:t>
                      </a: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9353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Verdana" pitchFamily="34" charset="0"/>
                          <a:ea typeface="標楷體" pitchFamily="65" charset="-120"/>
                          <a:cs typeface="Times New Roman" pitchFamily="18" charset="0"/>
                        </a:rPr>
                        <a:t>學測報名</a:t>
                      </a:r>
                      <a:endParaRPr kumimoji="0" lang="en-US" altLang="zh-TW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Verdana" pitchFamily="34" charset="0"/>
                          <a:ea typeface="標楷體" pitchFamily="65" charset="-120"/>
                          <a:cs typeface="Times New Roman" pitchFamily="18" charset="0"/>
                        </a:rPr>
                        <a:t>考生人數</a:t>
                      </a:r>
                    </a:p>
                  </a:txBody>
                  <a:tcPr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147,748</a:t>
                      </a: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146,036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 135,883</a:t>
                      </a: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128,760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136,465</a:t>
                      </a: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84065"/>
                  </a:ext>
                </a:extLst>
              </a:tr>
              <a:tr h="78219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  <a:cs typeface="Times New Roman" pitchFamily="18" charset="0"/>
                        </a:rPr>
                        <a:t>頂</a:t>
                      </a:r>
                      <a:endParaRPr kumimoji="0" lang="zh-TW" alt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新細明體" pitchFamily="18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65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006666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12.43%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63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13.27    %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62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13.20%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62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12.49%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63</a:t>
                      </a: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12.02%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8219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  <a:cs typeface="Times New Roman" pitchFamily="18" charset="0"/>
                        </a:rPr>
                        <a:t>前</a:t>
                      </a:r>
                      <a:endParaRPr kumimoji="0" lang="zh-TW" alt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新細明體" pitchFamily="18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59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006666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25.32%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57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25.86%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56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25.13%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55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25.52%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56</a:t>
                      </a: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25.29%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219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  <a:cs typeface="Times New Roman" pitchFamily="18" charset="0"/>
                        </a:rPr>
                        <a:t>均</a:t>
                      </a:r>
                      <a:endParaRPr kumimoji="0" lang="zh-TW" alt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新細明體" pitchFamily="18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49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006666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50.70%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47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52.08%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45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52.36%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44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51.62%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45</a:t>
                      </a: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51.63%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219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  <a:cs typeface="Times New Roman" pitchFamily="18" charset="0"/>
                        </a:rPr>
                        <a:t>後</a:t>
                      </a:r>
                      <a:endParaRPr kumimoji="0" lang="zh-TW" alt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新細明體" pitchFamily="18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37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006666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76.57%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36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76.75%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35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75.94%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34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75.69%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35</a:t>
                      </a: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25.38%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219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  <a:cs typeface="Times New Roman" pitchFamily="18" charset="0"/>
                        </a:rPr>
                        <a:t>底</a:t>
                      </a:r>
                      <a:endParaRPr kumimoji="0" lang="zh-TW" altLang="en-US" sz="3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新細明體" pitchFamily="18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28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006666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89.28%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28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99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88.24%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28</a:t>
                      </a:r>
                      <a:endParaRPr kumimoji="0" lang="en-US" altLang="zh-TW" sz="3600" b="1" i="0" u="none" strike="noStrike" cap="none" normalizeH="0" baseline="0" dirty="0">
                        <a:ln>
                          <a:noFill/>
                        </a:ln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anose="02020603050405020304" pitchFamily="18" charset="0"/>
                          <a:ea typeface="標楷體" pitchFamily="65" charset="-120"/>
                          <a:cs typeface="Times New Roman" panose="02020603050405020304" pitchFamily="18" charset="0"/>
                        </a:rPr>
                        <a:t>88.07%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C4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Times New Roman" pitchFamily="18" charset="0"/>
                          <a:ea typeface="新細明體" pitchFamily="18" charset="-120"/>
                        </a:rPr>
                        <a:t>27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新細明體" pitchFamily="18" charset="-120"/>
                        </a:rPr>
                        <a:t>88.78%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3FCD8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3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28</a:t>
                      </a:r>
                    </a:p>
                  </a:txBody>
                  <a:tcPr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88.11%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0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2" name="圖片 11" descr="螢幕快照 2018-12-11 上午10.39.4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606" y="0"/>
            <a:ext cx="1487394" cy="6412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7927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 30"/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9"/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4" name="椭圆 50"/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5" name="任意多边形 44"/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BF18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54">
            <a:extLst>
              <a:ext uri="{FF2B5EF4-FFF2-40B4-BE49-F238E27FC236}">
                <a16:creationId xmlns:a16="http://schemas.microsoft.com/office/drawing/2014/main" id="{78D44BDB-C8C7-4EC4-A84C-E1A70DA31987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5">
            <a:extLst>
              <a:ext uri="{FF2B5EF4-FFF2-40B4-BE49-F238E27FC236}">
                <a16:creationId xmlns:a16="http://schemas.microsoft.com/office/drawing/2014/main" id="{414B661B-7BE9-4217-8F6A-25100AD87F5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椭圆 49">
            <a:extLst>
              <a:ext uri="{FF2B5EF4-FFF2-40B4-BE49-F238E27FC236}">
                <a16:creationId xmlns:a16="http://schemas.microsoft.com/office/drawing/2014/main" id="{727B477F-FB96-4DD0-BD52-C64B0B8A0CCC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3" name="椭圆 50">
            <a:extLst>
              <a:ext uri="{FF2B5EF4-FFF2-40B4-BE49-F238E27FC236}">
                <a16:creationId xmlns:a16="http://schemas.microsoft.com/office/drawing/2014/main" id="{AF2E5115-B421-47FF-9A92-EBEA51B2B475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4" name="任意多边形 58">
            <a:extLst>
              <a:ext uri="{FF2B5EF4-FFF2-40B4-BE49-F238E27FC236}">
                <a16:creationId xmlns:a16="http://schemas.microsoft.com/office/drawing/2014/main" id="{0AB8F1D2-713F-4A5F-85C6-D0C580E8B34E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0F85F58-7987-4CBE-B8D7-BC40E016127A}"/>
              </a:ext>
            </a:extLst>
          </p:cNvPr>
          <p:cNvGrpSpPr/>
          <p:nvPr/>
        </p:nvGrpSpPr>
        <p:grpSpPr>
          <a:xfrm>
            <a:off x="2242370" y="458879"/>
            <a:ext cx="7647208" cy="809534"/>
            <a:chOff x="2204270" y="458879"/>
            <a:chExt cx="7647208" cy="809534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483F096-30E8-4B35-B33F-955D00E8DAC9}"/>
                </a:ext>
              </a:extLst>
            </p:cNvPr>
            <p:cNvSpPr txBox="1"/>
            <p:nvPr/>
          </p:nvSpPr>
          <p:spPr>
            <a:xfrm>
              <a:off x="2204270" y="458879"/>
              <a:ext cx="7647208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換算</a:t>
              </a:r>
              <a:r>
                <a:rPr lang="en-US" altLang="zh-TW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107</a:t>
              </a:r>
              <a:r>
                <a:rPr lang="zh-TW" altLang="en-US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學測成績為</a:t>
              </a:r>
              <a:r>
                <a:rPr lang="en-US" altLang="zh-TW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106</a:t>
              </a:r>
              <a:r>
                <a:rPr lang="zh-TW" altLang="en-US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與</a:t>
              </a:r>
              <a:r>
                <a:rPr lang="en-US" altLang="zh-TW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105</a:t>
              </a:r>
              <a:r>
                <a:rPr lang="zh-TW" altLang="en-US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學測相對成績</a:t>
              </a:r>
              <a:endParaRPr lang="zh-CN" altLang="en-US" sz="3200" b="1" dirty="0">
                <a:solidFill>
                  <a:srgbClr val="FFCC01"/>
                </a:solidFill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079EE576-9D77-4D6B-9226-E74F8F6AB077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58" name="椭圆 15">
            <a:extLst>
              <a:ext uri="{FF2B5EF4-FFF2-40B4-BE49-F238E27FC236}">
                <a16:creationId xmlns:a16="http://schemas.microsoft.com/office/drawing/2014/main" id="{F503CC84-3923-4D1F-866F-5904BE845C36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aphicFrame>
        <p:nvGraphicFramePr>
          <p:cNvPr id="46" name="Group 14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4894471"/>
              </p:ext>
            </p:extLst>
          </p:nvPr>
        </p:nvGraphicFramePr>
        <p:xfrm>
          <a:off x="2280821" y="1221909"/>
          <a:ext cx="7953887" cy="4937760"/>
        </p:xfrm>
        <a:graphic>
          <a:graphicData uri="http://schemas.openxmlformats.org/drawingml/2006/table">
            <a:tbl>
              <a:tblPr/>
              <a:tblGrid>
                <a:gridCol w="4681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99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55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53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428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436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2028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20284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25877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95393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649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505508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級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分</a:t>
                      </a:r>
                      <a:endParaRPr kumimoji="0" lang="zh-TW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0004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標楷體" pitchFamily="65" charset="-120"/>
                          <a:cs typeface="Times New Roman" pitchFamily="18" charset="0"/>
                        </a:rPr>
                        <a:t> 數   學   科</a:t>
                      </a: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TW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140004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9FF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TW" altLang="en-US" sz="3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0004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標楷體" pitchFamily="65" charset="-120"/>
                          <a:cs typeface="Times New Roman" pitchFamily="18" charset="0"/>
                        </a:rPr>
                        <a:t>自   然   科 </a:t>
                      </a: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TW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140004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6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430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107</a:t>
                      </a: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106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DDE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105</a:t>
                      </a: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FFD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107</a:t>
                      </a: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106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TW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7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105</a:t>
                      </a:r>
                    </a:p>
                  </a:txBody>
                  <a:tcPr anchor="ctr" horzOverflow="overflow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zh-TW" altLang="en-US" sz="2000" b="1" dirty="0"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612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15</a:t>
                      </a:r>
                      <a:endParaRPr kumimoji="0" lang="en-US" altLang="zh-TW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3,700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1,791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14+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2,815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15-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2,912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5,692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15+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5,947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15+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12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14</a:t>
                      </a:r>
                      <a:endParaRPr kumimoji="0" lang="en-US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8,330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4,324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13-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5,972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14-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7,506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13,320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15-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13,353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15-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4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13</a:t>
                      </a:r>
                      <a:endParaRPr kumimoji="0" lang="en-US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14,096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7,667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12-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11,399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13-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14,294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22,765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14-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22,090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14-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0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12</a:t>
                      </a:r>
                      <a:endParaRPr kumimoji="0" lang="en-US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20,015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11,823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11-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17,364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12-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23,087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32,361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13-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32,145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13-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4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11</a:t>
                      </a:r>
                      <a:endParaRPr kumimoji="0" lang="en-US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27,906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18,256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10-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25,886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11-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33,177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42,198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12-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42,573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12-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612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10</a:t>
                      </a:r>
                      <a:endParaRPr kumimoji="0" lang="en-US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37,104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24,925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9-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34,541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10-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44,803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52,370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11-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54,255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11-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9152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9</a:t>
                      </a:r>
                      <a:endParaRPr kumimoji="0" lang="en-US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46,035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32,496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8-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45,837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9-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57,924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63,504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10-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66,812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10-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612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8</a:t>
                      </a:r>
                      <a:endParaRPr kumimoji="0" lang="en-US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56,352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41,566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7-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55,994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8-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72,498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75,226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8+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80,302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9-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207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7</a:t>
                      </a:r>
                      <a:endParaRPr kumimoji="0" lang="en-US" altLang="zh-TW" sz="2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67,175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53,559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6-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68,506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7+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89,170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88,528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7-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94,616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7+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0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TW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6</a:t>
                      </a:r>
                      <a:endParaRPr kumimoji="0" lang="en-US" altLang="zh-TW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FFFFFF"/>
                          </a:outerShdw>
                        </a:effectLst>
                        <a:latin typeface="Verdana" pitchFamily="34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 anchor="ctr" horzOverflow="overflow">
                    <a:lnL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9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77,865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64,930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5-</a:t>
                      </a:r>
                      <a:endParaRPr lang="zh-TW" sz="1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78,985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FE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503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6+</a:t>
                      </a:r>
                      <a:endParaRPr lang="zh-TW" sz="1800" b="1" kern="100" dirty="0">
                        <a:solidFill>
                          <a:srgbClr val="503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FF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106,934</a:t>
                      </a:r>
                      <a:endParaRPr lang="zh-TW" sz="1800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102,409</a:t>
                      </a:r>
                      <a:endParaRPr lang="zh-TW" sz="1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rgbClr val="3A2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6-</a:t>
                      </a:r>
                      <a:endParaRPr lang="zh-TW" sz="1800" b="1" kern="100" dirty="0">
                        <a:solidFill>
                          <a:srgbClr val="3A2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109,571</a:t>
                      </a:r>
                      <a:endParaRPr lang="zh-TW" sz="1800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marL="9525" marR="9525" marT="9525" marB="0" anchor="b">
                    <a:lnL w="254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1800" b="1" kern="100" dirty="0">
                          <a:solidFill>
                            <a:schemeClr val="accent5">
                              <a:lumMod val="2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6+</a:t>
                      </a:r>
                      <a:endParaRPr lang="zh-TW" sz="1800" b="1" kern="100" dirty="0">
                        <a:solidFill>
                          <a:schemeClr val="accent5">
                            <a:lumMod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標楷體" pitchFamily="65" charset="-120"/>
                        <a:ea typeface="標楷體" pitchFamily="65" charset="-12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508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pic>
        <p:nvPicPr>
          <p:cNvPr id="47" name="圖片 46" descr="螢幕快照 2018-12-11 上午10.39.4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411" y="267447"/>
            <a:ext cx="2040218" cy="8796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695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 30"/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9"/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4" name="椭圆 50"/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5" name="任意多边形 44"/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BF18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54">
            <a:extLst>
              <a:ext uri="{FF2B5EF4-FFF2-40B4-BE49-F238E27FC236}">
                <a16:creationId xmlns:a16="http://schemas.microsoft.com/office/drawing/2014/main" id="{78D44BDB-C8C7-4EC4-A84C-E1A70DA31987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5">
            <a:extLst>
              <a:ext uri="{FF2B5EF4-FFF2-40B4-BE49-F238E27FC236}">
                <a16:creationId xmlns:a16="http://schemas.microsoft.com/office/drawing/2014/main" id="{414B661B-7BE9-4217-8F6A-25100AD87F5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椭圆 49">
            <a:extLst>
              <a:ext uri="{FF2B5EF4-FFF2-40B4-BE49-F238E27FC236}">
                <a16:creationId xmlns:a16="http://schemas.microsoft.com/office/drawing/2014/main" id="{727B477F-FB96-4DD0-BD52-C64B0B8A0CCC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3" name="椭圆 50">
            <a:extLst>
              <a:ext uri="{FF2B5EF4-FFF2-40B4-BE49-F238E27FC236}">
                <a16:creationId xmlns:a16="http://schemas.microsoft.com/office/drawing/2014/main" id="{AF2E5115-B421-47FF-9A92-EBEA51B2B475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4" name="任意多边形 58">
            <a:extLst>
              <a:ext uri="{FF2B5EF4-FFF2-40B4-BE49-F238E27FC236}">
                <a16:creationId xmlns:a16="http://schemas.microsoft.com/office/drawing/2014/main" id="{0AB8F1D2-713F-4A5F-85C6-D0C580E8B34E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0F85F58-7987-4CBE-B8D7-BC40E016127A}"/>
              </a:ext>
            </a:extLst>
          </p:cNvPr>
          <p:cNvGrpSpPr/>
          <p:nvPr/>
        </p:nvGrpSpPr>
        <p:grpSpPr>
          <a:xfrm>
            <a:off x="2242370" y="458879"/>
            <a:ext cx="7647208" cy="809534"/>
            <a:chOff x="2204270" y="458879"/>
            <a:chExt cx="7647208" cy="809534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483F096-30E8-4B35-B33F-955D00E8DAC9}"/>
                </a:ext>
              </a:extLst>
            </p:cNvPr>
            <p:cNvSpPr txBox="1"/>
            <p:nvPr/>
          </p:nvSpPr>
          <p:spPr>
            <a:xfrm>
              <a:off x="2204270" y="458879"/>
              <a:ext cx="7647208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換算</a:t>
              </a:r>
              <a:r>
                <a:rPr lang="en-US" altLang="zh-TW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107</a:t>
              </a:r>
              <a:r>
                <a:rPr lang="zh-TW" altLang="en-US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學測成績為</a:t>
              </a:r>
              <a:r>
                <a:rPr lang="en-US" altLang="zh-TW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106</a:t>
              </a:r>
              <a:r>
                <a:rPr lang="zh-TW" altLang="en-US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與</a:t>
              </a:r>
              <a:r>
                <a:rPr lang="en-US" altLang="zh-TW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105</a:t>
              </a:r>
              <a:r>
                <a:rPr lang="zh-TW" altLang="en-US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學測相對成績</a:t>
              </a:r>
              <a:endParaRPr lang="zh-CN" altLang="en-US" sz="3200" b="1" dirty="0">
                <a:solidFill>
                  <a:srgbClr val="FFCC01"/>
                </a:solidFill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079EE576-9D77-4D6B-9226-E74F8F6AB077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58" name="椭圆 15">
            <a:extLst>
              <a:ext uri="{FF2B5EF4-FFF2-40B4-BE49-F238E27FC236}">
                <a16:creationId xmlns:a16="http://schemas.microsoft.com/office/drawing/2014/main" id="{F503CC84-3923-4D1F-866F-5904BE845C36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aphicFrame>
        <p:nvGraphicFramePr>
          <p:cNvPr id="16" name="表格版面配置區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6199979"/>
              </p:ext>
            </p:extLst>
          </p:nvPr>
        </p:nvGraphicFramePr>
        <p:xfrm>
          <a:off x="1876446" y="1107629"/>
          <a:ext cx="8928101" cy="532600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659059">
                  <a:extLst>
                    <a:ext uri="{9D8B030D-6E8A-4147-A177-3AD203B41FA5}">
                      <a16:colId xmlns:a16="http://schemas.microsoft.com/office/drawing/2014/main" val="3696147119"/>
                    </a:ext>
                  </a:extLst>
                </a:gridCol>
                <a:gridCol w="951974">
                  <a:extLst>
                    <a:ext uri="{9D8B030D-6E8A-4147-A177-3AD203B41FA5}">
                      <a16:colId xmlns:a16="http://schemas.microsoft.com/office/drawing/2014/main" val="3557121061"/>
                    </a:ext>
                  </a:extLst>
                </a:gridCol>
                <a:gridCol w="951974">
                  <a:extLst>
                    <a:ext uri="{9D8B030D-6E8A-4147-A177-3AD203B41FA5}">
                      <a16:colId xmlns:a16="http://schemas.microsoft.com/office/drawing/2014/main" val="3391515824"/>
                    </a:ext>
                  </a:extLst>
                </a:gridCol>
                <a:gridCol w="1163980">
                  <a:extLst>
                    <a:ext uri="{9D8B030D-6E8A-4147-A177-3AD203B41FA5}">
                      <a16:colId xmlns:a16="http://schemas.microsoft.com/office/drawing/2014/main" val="153216532"/>
                    </a:ext>
                  </a:extLst>
                </a:gridCol>
                <a:gridCol w="1016207">
                  <a:extLst>
                    <a:ext uri="{9D8B030D-6E8A-4147-A177-3AD203B41FA5}">
                      <a16:colId xmlns:a16="http://schemas.microsoft.com/office/drawing/2014/main" val="2616119772"/>
                    </a:ext>
                  </a:extLst>
                </a:gridCol>
                <a:gridCol w="871034">
                  <a:extLst>
                    <a:ext uri="{9D8B030D-6E8A-4147-A177-3AD203B41FA5}">
                      <a16:colId xmlns:a16="http://schemas.microsoft.com/office/drawing/2014/main" val="2812534842"/>
                    </a:ext>
                  </a:extLst>
                </a:gridCol>
                <a:gridCol w="1233965">
                  <a:extLst>
                    <a:ext uri="{9D8B030D-6E8A-4147-A177-3AD203B41FA5}">
                      <a16:colId xmlns:a16="http://schemas.microsoft.com/office/drawing/2014/main" val="2035402922"/>
                    </a:ext>
                  </a:extLst>
                </a:gridCol>
                <a:gridCol w="1233965">
                  <a:extLst>
                    <a:ext uri="{9D8B030D-6E8A-4147-A177-3AD203B41FA5}">
                      <a16:colId xmlns:a16="http://schemas.microsoft.com/office/drawing/2014/main" val="803861140"/>
                    </a:ext>
                  </a:extLst>
                </a:gridCol>
                <a:gridCol w="845943">
                  <a:extLst>
                    <a:ext uri="{9D8B030D-6E8A-4147-A177-3AD203B41FA5}">
                      <a16:colId xmlns:a16="http://schemas.microsoft.com/office/drawing/2014/main" val="3279687249"/>
                    </a:ext>
                  </a:extLst>
                </a:gridCol>
              </a:tblGrid>
              <a:tr h="320492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107</a:t>
                      </a:r>
                      <a:r>
                        <a:rPr lang="zh-TW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年度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106</a:t>
                      </a:r>
                      <a:r>
                        <a:rPr lang="zh-TW" sz="2800" b="1" kern="100" dirty="0">
                          <a:solidFill>
                            <a:srgbClr val="0B451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年度</a:t>
                      </a:r>
                      <a:endParaRPr lang="zh-TW" sz="2800" b="1" kern="100" dirty="0">
                        <a:solidFill>
                          <a:srgbClr val="0B451D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105</a:t>
                      </a:r>
                      <a:r>
                        <a:rPr lang="zh-TW" sz="28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年度</a:t>
                      </a:r>
                      <a:endParaRPr lang="zh-TW" sz="28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43444"/>
                  </a:ext>
                </a:extLst>
              </a:tr>
              <a:tr h="63208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級分</a:t>
                      </a:r>
                      <a:endParaRPr lang="zh-TW" sz="20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以上</a:t>
                      </a:r>
                      <a:r>
                        <a:rPr lang="zh-TW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累積人數</a:t>
                      </a:r>
                      <a:endParaRPr lang="zh-TW" sz="20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以上累</a:t>
                      </a:r>
                      <a:r>
                        <a:rPr lang="zh-TW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百分比</a:t>
                      </a:r>
                      <a:endParaRPr lang="zh-TW" sz="20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1D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以上</a:t>
                      </a:r>
                      <a:r>
                        <a:rPr lang="zh-TW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累</a:t>
                      </a:r>
                      <a:endParaRPr lang="en-US" alt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積人數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以上累</a:t>
                      </a:r>
                      <a:r>
                        <a:rPr lang="zh-TW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百分比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換算級分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以上</a:t>
                      </a:r>
                      <a:r>
                        <a:rPr lang="zh-TW" sz="20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累</a:t>
                      </a:r>
                      <a:endParaRPr lang="en-US" altLang="zh-TW" sz="2000" b="1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0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積人數</a:t>
                      </a:r>
                      <a:endParaRPr lang="zh-TW" sz="2000" b="1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以上累</a:t>
                      </a:r>
                      <a:r>
                        <a:rPr lang="en-US" altLang="zh-TW" sz="20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/>
                      </a:r>
                      <a:br>
                        <a:rPr lang="en-US" altLang="zh-TW" sz="20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</a:br>
                      <a:r>
                        <a:rPr lang="zh-TW" sz="20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百分比</a:t>
                      </a:r>
                      <a:endParaRPr lang="zh-TW" sz="2000" b="1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D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66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換算級分</a:t>
                      </a:r>
                      <a:endParaRPr lang="zh-TW" sz="2000" b="1" kern="100" dirty="0">
                        <a:solidFill>
                          <a:srgbClr val="66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696851"/>
                  </a:ext>
                </a:extLst>
              </a:tr>
              <a:tr h="36742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75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259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0.19 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118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0.09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75-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138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0.10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75-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9341150"/>
                  </a:ext>
                </a:extLst>
              </a:tr>
              <a:tr h="36742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74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716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0.53 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401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0.31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73+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422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0.31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73+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5200218"/>
                  </a:ext>
                </a:extLst>
              </a:tr>
              <a:tr h="36742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73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1403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1.04 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814</a:t>
                      </a:r>
                      <a:endParaRPr lang="zh-TW" sz="2000" b="1" kern="10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0.63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72+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937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0.69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72+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69700"/>
                  </a:ext>
                </a:extLst>
              </a:tr>
              <a:tr h="36742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72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2311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1.71 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1,463</a:t>
                      </a:r>
                      <a:endParaRPr lang="zh-TW" sz="2000" b="1" kern="10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1.14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71+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1598</a:t>
                      </a:r>
                      <a:endParaRPr lang="zh-TW" sz="2000" b="1" kern="10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1.18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71+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114298"/>
                  </a:ext>
                </a:extLst>
              </a:tr>
              <a:tr h="36742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71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3301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2.44 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2,328</a:t>
                      </a:r>
                      <a:endParaRPr lang="zh-TW" sz="2000" b="1" kern="10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1.82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70+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2499</a:t>
                      </a:r>
                      <a:endParaRPr lang="zh-TW" sz="2000" b="1" kern="10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1.85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70+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199453"/>
                  </a:ext>
                </a:extLst>
              </a:tr>
              <a:tr h="36742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70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4419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3.27 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3,278</a:t>
                      </a:r>
                      <a:endParaRPr lang="zh-TW" sz="2000" b="1" kern="10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2.57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69+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3554</a:t>
                      </a:r>
                      <a:endParaRPr lang="zh-TW" sz="2000" b="1" kern="10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2.64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69+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757430"/>
                  </a:ext>
                </a:extLst>
              </a:tr>
              <a:tr h="36742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69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5732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4.24 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4,465</a:t>
                      </a:r>
                      <a:endParaRPr lang="zh-TW" sz="2000" b="1" kern="10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3.50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68+ 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4818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3.58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69+ 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887543"/>
                  </a:ext>
                </a:extLst>
              </a:tr>
              <a:tr h="36742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68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7103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5.26 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5,667</a:t>
                      </a:r>
                      <a:endParaRPr lang="zh-TW" sz="2000" b="1" kern="10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4.44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67-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6147</a:t>
                      </a:r>
                      <a:endParaRPr lang="zh-TW" sz="2000" b="1" kern="10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4.57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67+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495195"/>
                  </a:ext>
                </a:extLst>
              </a:tr>
              <a:tr h="36742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8646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6.40 </a:t>
                      </a:r>
                      <a:endParaRPr lang="zh-TW" sz="2000" kern="10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7,070</a:t>
                      </a:r>
                      <a:endParaRPr lang="zh-TW" sz="2000" b="1" kern="10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5.54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66- 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7657</a:t>
                      </a:r>
                      <a:endParaRPr lang="zh-TW" sz="2000" b="1" kern="10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5.70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66+ 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1465786"/>
                  </a:ext>
                </a:extLst>
              </a:tr>
              <a:tr h="40867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66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10337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新細明體" panose="02020500000000000000" pitchFamily="18" charset="-120"/>
                        </a:rPr>
                        <a:t>7.65 </a:t>
                      </a:r>
                      <a:endParaRPr lang="zh-TW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1E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8,630</a:t>
                      </a:r>
                      <a:endParaRPr lang="zh-TW" sz="2000" b="1" kern="10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6.77 </a:t>
                      </a:r>
                      <a:endParaRPr lang="zh-TW" sz="20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95B32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65-</a:t>
                      </a:r>
                      <a:endParaRPr lang="zh-TW" sz="2000" b="1" kern="100" dirty="0">
                        <a:solidFill>
                          <a:srgbClr val="095B32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FEB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9431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7.02 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65+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460729"/>
                  </a:ext>
                </a:extLst>
              </a:tr>
            </a:tbl>
          </a:graphicData>
        </a:graphic>
      </p:graphicFrame>
      <p:pic>
        <p:nvPicPr>
          <p:cNvPr id="17" name="圖片 16" descr="螢幕快照 2018-12-11 上午10.39.4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470" y="132977"/>
            <a:ext cx="2040218" cy="8796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44429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任意多边形 30"/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9"/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4" name="椭圆 50"/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5" name="任意多边形 44"/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BF18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任意多边形 54">
            <a:extLst>
              <a:ext uri="{FF2B5EF4-FFF2-40B4-BE49-F238E27FC236}">
                <a16:creationId xmlns:a16="http://schemas.microsoft.com/office/drawing/2014/main" id="{78D44BDB-C8C7-4EC4-A84C-E1A70DA31987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5">
            <a:extLst>
              <a:ext uri="{FF2B5EF4-FFF2-40B4-BE49-F238E27FC236}">
                <a16:creationId xmlns:a16="http://schemas.microsoft.com/office/drawing/2014/main" id="{414B661B-7BE9-4217-8F6A-25100AD87F5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椭圆 49">
            <a:extLst>
              <a:ext uri="{FF2B5EF4-FFF2-40B4-BE49-F238E27FC236}">
                <a16:creationId xmlns:a16="http://schemas.microsoft.com/office/drawing/2014/main" id="{727B477F-FB96-4DD0-BD52-C64B0B8A0CCC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3" name="椭圆 50">
            <a:extLst>
              <a:ext uri="{FF2B5EF4-FFF2-40B4-BE49-F238E27FC236}">
                <a16:creationId xmlns:a16="http://schemas.microsoft.com/office/drawing/2014/main" id="{AF2E5115-B421-47FF-9A92-EBEA51B2B475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4" name="任意多边形 58">
            <a:extLst>
              <a:ext uri="{FF2B5EF4-FFF2-40B4-BE49-F238E27FC236}">
                <a16:creationId xmlns:a16="http://schemas.microsoft.com/office/drawing/2014/main" id="{0AB8F1D2-713F-4A5F-85C6-D0C580E8B34E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A0F85F58-7987-4CBE-B8D7-BC40E016127A}"/>
              </a:ext>
            </a:extLst>
          </p:cNvPr>
          <p:cNvGrpSpPr/>
          <p:nvPr/>
        </p:nvGrpSpPr>
        <p:grpSpPr>
          <a:xfrm>
            <a:off x="2242370" y="458879"/>
            <a:ext cx="8622873" cy="809534"/>
            <a:chOff x="2204270" y="458879"/>
            <a:chExt cx="8622873" cy="809534"/>
          </a:xfrm>
        </p:grpSpPr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483F096-30E8-4B35-B33F-955D00E8DAC9}"/>
                </a:ext>
              </a:extLst>
            </p:cNvPr>
            <p:cNvSpPr txBox="1"/>
            <p:nvPr/>
          </p:nvSpPr>
          <p:spPr>
            <a:xfrm>
              <a:off x="2204270" y="458879"/>
              <a:ext cx="8622873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TW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105 &amp; 106</a:t>
              </a:r>
              <a:r>
                <a:rPr lang="zh-TW" altLang="en-US" sz="3200" dirty="0">
                  <a:effectLst>
                    <a:outerShdw blurRad="38100" dist="38100" dir="2700000" algn="tl">
                      <a:srgbClr val="C0C0C0"/>
                    </a:outerShdw>
                  </a:effectLst>
                  <a:latin typeface="Apple LiGothic Medium"/>
                  <a:ea typeface="Apple LiGothic Medium"/>
                  <a:cs typeface="Apple LiGothic Medium"/>
                </a:rPr>
                <a:t>學測總級分累積人數及最後錄取情形</a:t>
              </a:r>
              <a:endParaRPr lang="zh-CN" altLang="en-US" sz="3200" b="1" dirty="0">
                <a:solidFill>
                  <a:srgbClr val="FFCC01"/>
                </a:solidFill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079EE576-9D77-4D6B-9226-E74F8F6AB077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58" name="椭圆 15">
            <a:extLst>
              <a:ext uri="{FF2B5EF4-FFF2-40B4-BE49-F238E27FC236}">
                <a16:creationId xmlns:a16="http://schemas.microsoft.com/office/drawing/2014/main" id="{F503CC84-3923-4D1F-866F-5904BE845C36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aphicFrame>
        <p:nvGraphicFramePr>
          <p:cNvPr id="16" name="表格版面配置區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3903713"/>
              </p:ext>
            </p:extLst>
          </p:nvPr>
        </p:nvGraphicFramePr>
        <p:xfrm>
          <a:off x="2134108" y="1121479"/>
          <a:ext cx="8665297" cy="553546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720080">
                  <a:extLst>
                    <a:ext uri="{9D8B030D-6E8A-4147-A177-3AD203B41FA5}">
                      <a16:colId xmlns:a16="http://schemas.microsoft.com/office/drawing/2014/main" val="3696147119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3557121061"/>
                    </a:ext>
                  </a:extLst>
                </a:gridCol>
                <a:gridCol w="936104">
                  <a:extLst>
                    <a:ext uri="{9D8B030D-6E8A-4147-A177-3AD203B41FA5}">
                      <a16:colId xmlns:a16="http://schemas.microsoft.com/office/drawing/2014/main" val="3391515824"/>
                    </a:ext>
                  </a:extLst>
                </a:gridCol>
                <a:gridCol w="1129348">
                  <a:extLst>
                    <a:ext uri="{9D8B030D-6E8A-4147-A177-3AD203B41FA5}">
                      <a16:colId xmlns:a16="http://schemas.microsoft.com/office/drawing/2014/main" val="153216532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271665898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616119772"/>
                    </a:ext>
                  </a:extLst>
                </a:gridCol>
                <a:gridCol w="864096">
                  <a:extLst>
                    <a:ext uri="{9D8B030D-6E8A-4147-A177-3AD203B41FA5}">
                      <a16:colId xmlns:a16="http://schemas.microsoft.com/office/drawing/2014/main" val="2812534842"/>
                    </a:ext>
                  </a:extLst>
                </a:gridCol>
                <a:gridCol w="1919325">
                  <a:extLst>
                    <a:ext uri="{9D8B030D-6E8A-4147-A177-3AD203B41FA5}">
                      <a16:colId xmlns:a16="http://schemas.microsoft.com/office/drawing/2014/main" val="3130490445"/>
                    </a:ext>
                  </a:extLst>
                </a:gridCol>
              </a:tblGrid>
              <a:tr h="57383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TW" altLang="en-US" sz="2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            </a:t>
                      </a:r>
                      <a:r>
                        <a:rPr lang="en-US" altLang="zh-TW" sz="2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 </a:t>
                      </a:r>
                      <a:endParaRPr lang="zh-TW" sz="2800" b="1" kern="100" dirty="0"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800" b="1" kern="100" dirty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107</a:t>
                      </a:r>
                      <a:r>
                        <a:rPr lang="zh-TW" altLang="en-US" sz="2800" b="1" kern="100" dirty="0"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年度</a:t>
                      </a:r>
                      <a:endParaRPr lang="zh-TW" sz="2800" b="1" kern="100" dirty="0">
                        <a:solidFill>
                          <a:srgbClr val="C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TW" sz="2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en-US" altLang="zh-TW" sz="28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106</a:t>
                      </a:r>
                      <a:r>
                        <a:rPr lang="zh-TW" altLang="en-US" sz="28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年度</a:t>
                      </a:r>
                      <a:endParaRPr lang="zh-TW" sz="28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altLang="zh-TW" sz="2800" b="1" kern="100" dirty="0">
                          <a:solidFill>
                            <a:srgbClr val="0066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altLang="zh-TW" sz="28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105</a:t>
                      </a:r>
                      <a:r>
                        <a:rPr lang="zh-TW" altLang="en-US" sz="28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年度</a:t>
                      </a:r>
                      <a:endParaRPr lang="zh-TW" sz="28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endParaRPr lang="zh-TW" sz="2800" b="1" kern="100" dirty="0">
                        <a:solidFill>
                          <a:srgbClr val="0066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343444"/>
                  </a:ext>
                </a:extLst>
              </a:tr>
              <a:tr h="60946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級</a:t>
                      </a:r>
                      <a:endParaRPr lang="en-US" alt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分</a:t>
                      </a:r>
                      <a:endParaRPr lang="zh-TW" sz="1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TW" altLang="en-US" sz="18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全國以上</a:t>
                      </a:r>
                      <a:endParaRPr lang="en-US" altLang="zh-TW" sz="18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TW" sz="18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累積人數</a:t>
                      </a:r>
                      <a:endParaRPr lang="zh-TW" sz="18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8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以上累</a:t>
                      </a:r>
                      <a:endParaRPr lang="en-US" altLang="zh-TW" sz="18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8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百分比</a:t>
                      </a:r>
                      <a:endParaRPr lang="zh-TW" sz="18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TW" altLang="en-US" sz="18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全國以上</a:t>
                      </a:r>
                      <a:endParaRPr lang="en-US" altLang="zh-TW" sz="18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TW" sz="18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累積人數</a:t>
                      </a:r>
                      <a:endParaRPr lang="zh-TW" sz="18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8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以上累</a:t>
                      </a:r>
                      <a:endParaRPr lang="en-US" altLang="zh-TW" sz="18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18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百分比</a:t>
                      </a:r>
                      <a:endParaRPr lang="zh-TW" sz="18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TW" altLang="en-US" sz="18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全國以上</a:t>
                      </a:r>
                      <a:endParaRPr lang="en-US" altLang="zh-TW" sz="18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</a:endParaRPr>
                    </a:p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TW" sz="18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累積人數</a:t>
                      </a:r>
                      <a:endParaRPr lang="zh-TW" sz="18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altLang="en-US" sz="18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以上累</a:t>
                      </a:r>
                      <a:r>
                        <a:rPr lang="zh-TW" sz="18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百分比</a:t>
                      </a:r>
                      <a:endParaRPr lang="zh-TW" sz="18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個人申請通過第一階段篩選校系</a:t>
                      </a:r>
                      <a:endParaRPr lang="zh-TW" alt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696851"/>
                  </a:ext>
                </a:extLst>
              </a:tr>
              <a:tr h="4361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75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182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0.13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118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0.09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138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0.10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台大醫學系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9341150"/>
                  </a:ext>
                </a:extLst>
              </a:tr>
              <a:tr h="4361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74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633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0.44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401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0.31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422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0.31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成大醫學系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5200218"/>
                  </a:ext>
                </a:extLst>
              </a:tr>
              <a:tr h="4361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73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1,363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0.95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814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0.63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937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0.95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台大電機系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069700"/>
                  </a:ext>
                </a:extLst>
              </a:tr>
              <a:tr h="4361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72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2,309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1.61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1,463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1.14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1,598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1.18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中山醫大醫學系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114298"/>
                  </a:ext>
                </a:extLst>
              </a:tr>
              <a:tr h="4361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71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3,473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2.42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2,328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1.82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2,499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1.85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台大資管系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5199453"/>
                  </a:ext>
                </a:extLst>
              </a:tr>
              <a:tr h="4361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70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4,798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3.34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3,278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2.57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3,554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2.64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清大材料系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757430"/>
                  </a:ext>
                </a:extLst>
              </a:tr>
              <a:tr h="4361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69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6,272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4.36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4,465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3.50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4,818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3.58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清大資工系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887543"/>
                  </a:ext>
                </a:extLst>
              </a:tr>
              <a:tr h="4361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68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7,990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5.55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5,667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4.44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6,147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4.57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成大材料系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6495195"/>
                  </a:ext>
                </a:extLst>
              </a:tr>
              <a:tr h="43614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67</a:t>
                      </a:r>
                      <a:endParaRPr lang="zh-TW" sz="28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9,902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6.87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7,070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5.54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7,657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5.70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政大統計系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1465786"/>
                  </a:ext>
                </a:extLst>
              </a:tr>
              <a:tr h="7679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28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66</a:t>
                      </a: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11,941</a:t>
                      </a:r>
                      <a:endParaRPr lang="zh-TW" sz="21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A5002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8.28 </a:t>
                      </a:r>
                      <a:endParaRPr lang="zh-TW" sz="2000" b="1" kern="100" dirty="0">
                        <a:solidFill>
                          <a:srgbClr val="A5002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8,630</a:t>
                      </a:r>
                      <a:endParaRPr lang="zh-TW" sz="21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808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6.77 </a:t>
                      </a:r>
                      <a:endParaRPr lang="zh-TW" sz="2000" b="1" kern="100" dirty="0">
                        <a:solidFill>
                          <a:srgbClr val="00808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1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9,431</a:t>
                      </a:r>
                      <a:endParaRPr lang="zh-TW" sz="21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標楷體" panose="03000509000000000000" pitchFamily="65" charset="-120"/>
                        </a:rPr>
                        <a:t>7.02 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新細明體" panose="02020500000000000000" pitchFamily="18" charset="-120"/>
                      </a:endParaRPr>
                    </a:p>
                  </a:txBody>
                  <a:tcPr marL="9525" marR="9525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FCE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zh-TW" altLang="en-US" sz="2000" b="1" kern="100" dirty="0">
                          <a:solidFill>
                            <a:srgbClr val="0033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lt"/>
                          <a:ea typeface="華康新特黑體"/>
                          <a:cs typeface="Times New Roman" panose="02020603050405020304" pitchFamily="18" charset="0"/>
                        </a:rPr>
                        <a:t>中央電機系</a:t>
                      </a:r>
                      <a:endParaRPr lang="zh-TW" sz="2000" b="1" kern="100" dirty="0">
                        <a:solidFill>
                          <a:srgbClr val="0033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華康新特黑體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38100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460729"/>
                  </a:ext>
                </a:extLst>
              </a:tr>
            </a:tbl>
          </a:graphicData>
        </a:graphic>
      </p:graphicFrame>
      <p:pic>
        <p:nvPicPr>
          <p:cNvPr id="17" name="圖片 16" descr="螢幕快照 2018-12-11 上午10.39.4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3893" y="0"/>
            <a:ext cx="1698107" cy="73211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341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F898DDB-FDF1-4625-9A29-377C59D45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76"/>
            <a:ext cx="12192000" cy="686117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806575" y="1707515"/>
            <a:ext cx="8579485" cy="34429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菱形 6"/>
          <p:cNvSpPr/>
          <p:nvPr/>
        </p:nvSpPr>
        <p:spPr>
          <a:xfrm>
            <a:off x="5944235" y="2085340"/>
            <a:ext cx="304165" cy="304165"/>
          </a:xfrm>
          <a:prstGeom prst="diamond">
            <a:avLst/>
          </a:pr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986848" y="2583815"/>
            <a:ext cx="42183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2000000000000000000" charset="0"/>
                <a:ea typeface="华文细黑" panose="02010600040101010101" charset="-122"/>
              </a:rPr>
              <a:t>PART THREE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362324" y="3429000"/>
            <a:ext cx="5466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專案方法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Poppins SemiBold" panose="02000000000000000000" charset="0"/>
              <a:ea typeface="华文细黑" panose="02010600040101010101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738495" y="3324225"/>
            <a:ext cx="714375" cy="0"/>
          </a:xfrm>
          <a:prstGeom prst="line">
            <a:avLst/>
          </a:prstGeom>
          <a:ln w="50800" cmpd="sng">
            <a:solidFill>
              <a:srgbClr val="FFCC0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644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8953007" cy="809534"/>
            <a:chOff x="2204270" y="458879"/>
            <a:chExt cx="8953007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8953007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取得學生原始成績資料（</a:t>
              </a:r>
              <a:r>
                <a:rPr lang="en-US" altLang="zh-TW" sz="3200" b="1" kern="0" dirty="0" smtClean="0">
                  <a:latin typeface="Apple LiGothic Medium"/>
                  <a:ea typeface="Apple LiGothic Medium"/>
                  <a:cs typeface="Apple LiGothic Medium"/>
                </a:rPr>
                <a:t>60</a:t>
              </a:r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級分以上）</a:t>
              </a:r>
              <a:r>
                <a:rPr lang="en-US" altLang="zh-TW" sz="1600" b="1" kern="0" dirty="0" smtClean="0">
                  <a:latin typeface="Apple LiGothic Medium"/>
                  <a:ea typeface="Apple LiGothic Medium"/>
                  <a:cs typeface="Apple LiGothic Medium"/>
                </a:rPr>
                <a:t>by </a:t>
              </a:r>
              <a:r>
                <a:rPr lang="zh-TW" altLang="en-US" sz="1600" b="1" kern="0" dirty="0" smtClean="0">
                  <a:latin typeface="Apple LiGothic Medium"/>
                  <a:ea typeface="Apple LiGothic Medium"/>
                  <a:cs typeface="Apple LiGothic Medium"/>
                </a:rPr>
                <a:t>儒Ｘ補習班官網</a:t>
              </a:r>
              <a:endParaRPr lang="zh-TW" altLang="en-US" sz="1600" b="1" kern="0" dirty="0"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" name="圖片 1" descr="螢幕快照 2018-12-10 下午8.50.19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941" y="1082712"/>
            <a:ext cx="7986059" cy="5536229"/>
          </a:xfrm>
          <a:prstGeom prst="rect">
            <a:avLst/>
          </a:prstGeom>
          <a:ln>
            <a:solidFill>
              <a:srgbClr val="77B7E7"/>
            </a:solidFill>
          </a:ln>
        </p:spPr>
      </p:pic>
      <p:sp>
        <p:nvSpPr>
          <p:cNvPr id="3" name="矩形 2"/>
          <p:cNvSpPr/>
          <p:nvPr/>
        </p:nvSpPr>
        <p:spPr>
          <a:xfrm>
            <a:off x="4347882" y="1494118"/>
            <a:ext cx="373529" cy="512482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7336118" y="1524000"/>
            <a:ext cx="343646" cy="513976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2206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9456435" cy="1077218"/>
            <a:chOff x="2204270" y="458879"/>
            <a:chExt cx="9456435" cy="1077218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9456435" cy="1077218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b="1" kern="0" dirty="0">
                  <a:latin typeface="Apple LiGothic Medium"/>
                  <a:ea typeface="Apple LiGothic Medium"/>
                  <a:cs typeface="Apple LiGothic Medium"/>
                </a:rPr>
                <a:t>取得學生原始成績資料（</a:t>
              </a:r>
              <a:r>
                <a:rPr lang="en-US" altLang="zh-TW" sz="3200" b="1" kern="0" dirty="0">
                  <a:latin typeface="Apple LiGothic Medium"/>
                  <a:ea typeface="Apple LiGothic Medium"/>
                  <a:cs typeface="Apple LiGothic Medium"/>
                </a:rPr>
                <a:t>60</a:t>
              </a:r>
              <a:r>
                <a:rPr lang="zh-TW" altLang="en-US" sz="3200" b="1" kern="0" dirty="0">
                  <a:latin typeface="Apple LiGothic Medium"/>
                  <a:ea typeface="Apple LiGothic Medium"/>
                  <a:cs typeface="Apple LiGothic Medium"/>
                </a:rPr>
                <a:t>級分</a:t>
              </a:r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以下）</a:t>
              </a:r>
              <a:r>
                <a:rPr lang="zh-TW" altLang="en-US" b="1" kern="0" dirty="0" smtClean="0">
                  <a:latin typeface="Apple LiGothic Medium"/>
                  <a:ea typeface="Apple LiGothic Medium"/>
                  <a:cs typeface="Apple LiGothic Medium"/>
                </a:rPr>
                <a:t>感謝</a:t>
              </a:r>
              <a:r>
                <a:rPr lang="en-US" altLang="zh-TW" b="1" kern="0" dirty="0" smtClean="0">
                  <a:latin typeface="Apple LiGothic Medium"/>
                  <a:ea typeface="Apple LiGothic Medium"/>
                  <a:cs typeface="Apple LiGothic Medium"/>
                </a:rPr>
                <a:t> </a:t>
              </a:r>
              <a:r>
                <a:rPr lang="zh-TW" altLang="en-US" b="1" kern="0" dirty="0" smtClean="0">
                  <a:latin typeface="Apple LiGothic Medium"/>
                  <a:ea typeface="Apple LiGothic Medium"/>
                  <a:cs typeface="Apple LiGothic Medium"/>
                </a:rPr>
                <a:t>得勝者文教提供</a:t>
              </a:r>
              <a:endParaRPr lang="zh-TW" altLang="en-US" b="1" kern="0" dirty="0">
                <a:latin typeface="Apple LiGothic Medium"/>
                <a:ea typeface="Apple LiGothic Medium"/>
                <a:cs typeface="Apple LiGothic Medium"/>
              </a:endParaRPr>
            </a:p>
            <a:p>
              <a:endParaRPr lang="zh-TW" altLang="en-US" sz="3200" b="1" kern="0" dirty="0"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" name="圖片 1" descr="螢幕快照 2018-12-10 下午8.53.2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7942" y="1054584"/>
            <a:ext cx="8449235" cy="5564358"/>
          </a:xfrm>
          <a:prstGeom prst="rect">
            <a:avLst/>
          </a:prstGeom>
        </p:spPr>
      </p:pic>
      <p:pic>
        <p:nvPicPr>
          <p:cNvPr id="14" name="圖片 13" descr="螢幕快照 2018-12-11 上午10.39.4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646" y="0"/>
            <a:ext cx="1621865" cy="69924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206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8340745" cy="809534"/>
            <a:chOff x="2204270" y="458879"/>
            <a:chExt cx="8340745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8340745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取得各科系原始錄取成績資料</a:t>
              </a:r>
              <a:r>
                <a:rPr lang="en-US" altLang="zh-TW" sz="3200" b="1" kern="0" dirty="0" smtClean="0">
                  <a:latin typeface="Apple LiGothic Medium"/>
                  <a:ea typeface="Apple LiGothic Medium"/>
                  <a:cs typeface="Apple LiGothic Medium"/>
                </a:rPr>
                <a:t>   </a:t>
              </a:r>
              <a:r>
                <a:rPr lang="zh-TW" altLang="en-US" sz="2000" b="1" kern="0" dirty="0" smtClean="0">
                  <a:latin typeface="Apple LiGothic Medium"/>
                  <a:ea typeface="Apple LiGothic Medium"/>
                  <a:cs typeface="Apple LiGothic Medium"/>
                </a:rPr>
                <a:t>感謝</a:t>
              </a:r>
              <a:r>
                <a:rPr lang="en-US" altLang="zh-TW" sz="2000" b="1" kern="0" dirty="0" smtClean="0">
                  <a:latin typeface="Apple LiGothic Medium"/>
                  <a:ea typeface="Apple LiGothic Medium"/>
                  <a:cs typeface="Apple LiGothic Medium"/>
                </a:rPr>
                <a:t> </a:t>
              </a:r>
              <a:r>
                <a:rPr lang="zh-TW" altLang="en-US" sz="2000" b="1" kern="0" dirty="0" smtClean="0">
                  <a:latin typeface="Apple LiGothic Medium"/>
                  <a:ea typeface="Apple LiGothic Medium"/>
                  <a:cs typeface="Apple LiGothic Medium"/>
                </a:rPr>
                <a:t>得</a:t>
              </a:r>
              <a:r>
                <a:rPr lang="zh-TW" altLang="en-US" sz="2000" b="1" kern="0" dirty="0">
                  <a:latin typeface="Apple LiGothic Medium"/>
                  <a:ea typeface="Apple LiGothic Medium"/>
                  <a:cs typeface="Apple LiGothic Medium"/>
                </a:rPr>
                <a:t>勝者文教提供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" name="圖片 1" descr="螢幕快照 2018-12-10 下午8.53.29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042" y="1090706"/>
            <a:ext cx="8567963" cy="5558117"/>
          </a:xfrm>
          <a:prstGeom prst="rect">
            <a:avLst/>
          </a:prstGeom>
        </p:spPr>
      </p:pic>
      <p:pic>
        <p:nvPicPr>
          <p:cNvPr id="14" name="圖片 13" descr="螢幕快照 2018-12-11 上午10.39.4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9059" y="328706"/>
            <a:ext cx="1673412" cy="72147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206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8154414" cy="809534"/>
            <a:chOff x="2204270" y="458879"/>
            <a:chExt cx="8154414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8154414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各科系強弱科關聯分析（利用</a:t>
              </a:r>
              <a:r>
                <a:rPr lang="en-US" altLang="zh-TW" sz="3200" b="1" kern="0" dirty="0" smtClean="0">
                  <a:latin typeface="Apple LiGothic Medium"/>
                  <a:ea typeface="Apple LiGothic Medium"/>
                  <a:cs typeface="Apple LiGothic Medium"/>
                </a:rPr>
                <a:t>word2vec</a:t>
              </a:r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特性）</a:t>
              </a:r>
              <a:endParaRPr lang="zh-TW" altLang="en-US" sz="3200" b="1" kern="0" dirty="0"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" name="圖片 1" descr="螢幕快照 2018-12-10 下午9.24.45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188" y="1149202"/>
            <a:ext cx="8728635" cy="50483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2206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8154414" cy="809534"/>
            <a:chOff x="2204270" y="458879"/>
            <a:chExt cx="8154414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8154414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各科系強弱科關聯分析（利用</a:t>
              </a:r>
              <a:r>
                <a:rPr lang="en-US" altLang="zh-TW" sz="3200" b="1" kern="0" dirty="0" smtClean="0">
                  <a:latin typeface="Apple LiGothic Medium"/>
                  <a:ea typeface="Apple LiGothic Medium"/>
                  <a:cs typeface="Apple LiGothic Medium"/>
                </a:rPr>
                <a:t>word2vec</a:t>
              </a:r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特性）</a:t>
              </a:r>
              <a:endParaRPr lang="zh-TW" altLang="en-US" sz="3200" b="1" kern="0" dirty="0"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3" name="圖片 2" descr="螢幕快照 2018-12-10 下午9.32.3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299" y="1075764"/>
            <a:ext cx="4343400" cy="3420035"/>
          </a:xfrm>
          <a:prstGeom prst="rect">
            <a:avLst/>
          </a:prstGeom>
        </p:spPr>
      </p:pic>
      <p:pic>
        <p:nvPicPr>
          <p:cNvPr id="4" name="圖片 3" descr="螢幕快照 2018-12-10 下午9.32.4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100" y="4356847"/>
            <a:ext cx="9067800" cy="23749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56115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3413922" cy="6858000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0" y="-31058"/>
            <a:ext cx="3413922" cy="6889058"/>
          </a:xfrm>
          <a:prstGeom prst="rect">
            <a:avLst/>
          </a:prstGeom>
          <a:solidFill>
            <a:srgbClr val="151515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Segoe UI" panose="020B0502040204020203" pitchFamily="34" charset="0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grpSp>
        <p:nvGrpSpPr>
          <p:cNvPr id="19" name="组合 4"/>
          <p:cNvGrpSpPr/>
          <p:nvPr/>
        </p:nvGrpSpPr>
        <p:grpSpPr>
          <a:xfrm>
            <a:off x="411561" y="908719"/>
            <a:ext cx="2590800" cy="1210653"/>
            <a:chOff x="335361" y="908719"/>
            <a:chExt cx="2590800" cy="1210653"/>
          </a:xfrm>
        </p:grpSpPr>
        <p:sp>
          <p:nvSpPr>
            <p:cNvPr id="20" name="TextBox 2"/>
            <p:cNvSpPr txBox="1"/>
            <p:nvPr/>
          </p:nvSpPr>
          <p:spPr>
            <a:xfrm>
              <a:off x="335361" y="908719"/>
              <a:ext cx="1683939" cy="748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265" b="1" dirty="0">
                  <a:solidFill>
                    <a:srgbClr val="FFCC01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目 </a:t>
              </a:r>
              <a:r>
                <a:rPr lang="zh-TW" altLang="en-US" sz="4265" b="1" dirty="0" smtClean="0">
                  <a:solidFill>
                    <a:srgbClr val="FFCC01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錄</a:t>
              </a:r>
              <a:endParaRPr lang="zh-CN" altLang="en-US" sz="4265" b="1" dirty="0">
                <a:solidFill>
                  <a:srgbClr val="FFCC01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sp>
          <p:nvSpPr>
            <p:cNvPr id="21" name="TextBox 3"/>
            <p:cNvSpPr txBox="1"/>
            <p:nvPr/>
          </p:nvSpPr>
          <p:spPr>
            <a:xfrm>
              <a:off x="1028700" y="1657707"/>
              <a:ext cx="18974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 dirty="0">
                <a:solidFill>
                  <a:srgbClr val="FFCC01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cxnSp>
          <p:nvCxnSpPr>
            <p:cNvPr id="22" name="直接连接符 10"/>
            <p:cNvCxnSpPr/>
            <p:nvPr/>
          </p:nvCxnSpPr>
          <p:spPr>
            <a:xfrm>
              <a:off x="1028700" y="908719"/>
              <a:ext cx="0" cy="11677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6"/>
            <p:cNvCxnSpPr/>
            <p:nvPr/>
          </p:nvCxnSpPr>
          <p:spPr>
            <a:xfrm>
              <a:off x="335361" y="1657707"/>
              <a:ext cx="244593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8"/>
          <p:cNvGrpSpPr/>
          <p:nvPr/>
        </p:nvGrpSpPr>
        <p:grpSpPr>
          <a:xfrm>
            <a:off x="4548780" y="722897"/>
            <a:ext cx="5698306" cy="1084452"/>
            <a:chOff x="7181850" y="2590770"/>
            <a:chExt cx="5698306" cy="1084452"/>
          </a:xfrm>
        </p:grpSpPr>
        <p:cxnSp>
          <p:nvCxnSpPr>
            <p:cNvPr id="25" name="直接连接符 29"/>
            <p:cNvCxnSpPr/>
            <p:nvPr/>
          </p:nvCxnSpPr>
          <p:spPr>
            <a:xfrm flipH="1">
              <a:off x="7334250" y="2941529"/>
              <a:ext cx="533400" cy="628650"/>
            </a:xfrm>
            <a:prstGeom prst="line">
              <a:avLst/>
            </a:prstGeom>
            <a:ln>
              <a:solidFill>
                <a:srgbClr val="15151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7181850" y="2590770"/>
              <a:ext cx="5524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rgbClr val="151515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1</a:t>
              </a:r>
              <a:endParaRPr lang="zh-CN" altLang="en-US" sz="4000" dirty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886699" y="2844225"/>
              <a:ext cx="38127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151515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計畫動機</a:t>
              </a:r>
              <a:endParaRPr lang="en-US" altLang="zh-CN" sz="2400" b="1" dirty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886700" y="3305890"/>
              <a:ext cx="4993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dirty="0">
                <a:solidFill>
                  <a:srgbClr val="151515"/>
                </a:solidFill>
                <a:latin typeface="+mj-lt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</p:grpSp>
      <p:grpSp>
        <p:nvGrpSpPr>
          <p:cNvPr id="29" name="组合 53"/>
          <p:cNvGrpSpPr/>
          <p:nvPr/>
        </p:nvGrpSpPr>
        <p:grpSpPr>
          <a:xfrm>
            <a:off x="4548780" y="2171832"/>
            <a:ext cx="5698306" cy="1084452"/>
            <a:chOff x="7181850" y="2590770"/>
            <a:chExt cx="5698306" cy="1084452"/>
          </a:xfrm>
        </p:grpSpPr>
        <p:cxnSp>
          <p:nvCxnSpPr>
            <p:cNvPr id="30" name="直接连接符 54"/>
            <p:cNvCxnSpPr/>
            <p:nvPr/>
          </p:nvCxnSpPr>
          <p:spPr>
            <a:xfrm flipH="1">
              <a:off x="7334250" y="2941529"/>
              <a:ext cx="533400" cy="628650"/>
            </a:xfrm>
            <a:prstGeom prst="line">
              <a:avLst/>
            </a:prstGeom>
            <a:ln>
              <a:solidFill>
                <a:srgbClr val="15151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/>
            <p:cNvSpPr txBox="1"/>
            <p:nvPr/>
          </p:nvSpPr>
          <p:spPr>
            <a:xfrm>
              <a:off x="7181850" y="2590770"/>
              <a:ext cx="5524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>
                  <a:solidFill>
                    <a:srgbClr val="151515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2</a:t>
              </a:r>
              <a:endParaRPr lang="zh-CN" altLang="en-US" sz="4000" dirty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886699" y="2844225"/>
              <a:ext cx="38127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151515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概念發想</a:t>
              </a:r>
              <a:endParaRPr lang="en-US" altLang="zh-TW" sz="2400" b="1" dirty="0" smtClean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7886700" y="3305890"/>
              <a:ext cx="4993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dirty="0">
                <a:solidFill>
                  <a:srgbClr val="151515"/>
                </a:solidFill>
                <a:latin typeface="+mj-lt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</p:grpSp>
      <p:grpSp>
        <p:nvGrpSpPr>
          <p:cNvPr id="34" name="组合 58"/>
          <p:cNvGrpSpPr/>
          <p:nvPr/>
        </p:nvGrpSpPr>
        <p:grpSpPr>
          <a:xfrm>
            <a:off x="4548780" y="3620767"/>
            <a:ext cx="5698306" cy="1084452"/>
            <a:chOff x="7181850" y="2590770"/>
            <a:chExt cx="5698306" cy="1084452"/>
          </a:xfrm>
        </p:grpSpPr>
        <p:cxnSp>
          <p:nvCxnSpPr>
            <p:cNvPr id="35" name="直接连接符 59"/>
            <p:cNvCxnSpPr/>
            <p:nvPr/>
          </p:nvCxnSpPr>
          <p:spPr>
            <a:xfrm flipH="1">
              <a:off x="7334250" y="2941529"/>
              <a:ext cx="533400" cy="628650"/>
            </a:xfrm>
            <a:prstGeom prst="line">
              <a:avLst/>
            </a:prstGeom>
            <a:ln>
              <a:solidFill>
                <a:srgbClr val="15151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35"/>
            <p:cNvSpPr txBox="1"/>
            <p:nvPr/>
          </p:nvSpPr>
          <p:spPr>
            <a:xfrm>
              <a:off x="7181850" y="2590770"/>
              <a:ext cx="5524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>
                  <a:solidFill>
                    <a:srgbClr val="151515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3</a:t>
              </a:r>
              <a:endParaRPr lang="zh-CN" altLang="en-US" sz="4000" dirty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7886699" y="2844225"/>
              <a:ext cx="38127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151515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專案方法</a:t>
              </a:r>
              <a:endParaRPr lang="en-US" altLang="zh-CN" sz="2400" b="1" dirty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7886700" y="3305890"/>
              <a:ext cx="4993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dirty="0">
                <a:solidFill>
                  <a:srgbClr val="151515"/>
                </a:solidFill>
                <a:latin typeface="+mj-lt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</p:grpSp>
      <p:grpSp>
        <p:nvGrpSpPr>
          <p:cNvPr id="39" name="组合 63"/>
          <p:cNvGrpSpPr/>
          <p:nvPr/>
        </p:nvGrpSpPr>
        <p:grpSpPr>
          <a:xfrm>
            <a:off x="4548780" y="5069701"/>
            <a:ext cx="5698306" cy="1084452"/>
            <a:chOff x="7181850" y="2590770"/>
            <a:chExt cx="5698306" cy="1084452"/>
          </a:xfrm>
        </p:grpSpPr>
        <p:cxnSp>
          <p:nvCxnSpPr>
            <p:cNvPr id="40" name="直接连接符 64"/>
            <p:cNvCxnSpPr/>
            <p:nvPr/>
          </p:nvCxnSpPr>
          <p:spPr>
            <a:xfrm flipH="1">
              <a:off x="7334250" y="2941529"/>
              <a:ext cx="533400" cy="628650"/>
            </a:xfrm>
            <a:prstGeom prst="line">
              <a:avLst/>
            </a:prstGeom>
            <a:ln>
              <a:solidFill>
                <a:srgbClr val="15151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/>
            <p:cNvSpPr txBox="1"/>
            <p:nvPr/>
          </p:nvSpPr>
          <p:spPr>
            <a:xfrm>
              <a:off x="7181850" y="2590770"/>
              <a:ext cx="5524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>
                  <a:solidFill>
                    <a:srgbClr val="151515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4</a:t>
              </a:r>
              <a:endParaRPr lang="zh-CN" altLang="en-US" sz="4000" dirty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7886699" y="2844225"/>
              <a:ext cx="38127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151515"/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rPr>
                <a:t>成效評估</a:t>
              </a:r>
              <a:endParaRPr lang="en-US" altLang="zh-CN" sz="2400" b="1" dirty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7886700" y="3305890"/>
              <a:ext cx="49934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dirty="0">
                <a:solidFill>
                  <a:srgbClr val="151515"/>
                </a:solidFill>
                <a:latin typeface="+mj-lt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440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组合 112"/>
          <p:cNvGrpSpPr/>
          <p:nvPr/>
        </p:nvGrpSpPr>
        <p:grpSpPr>
          <a:xfrm>
            <a:off x="10306177" y="2120059"/>
            <a:ext cx="858869" cy="996288"/>
            <a:chOff x="1017034" y="1785013"/>
            <a:chExt cx="858869" cy="996288"/>
          </a:xfrm>
        </p:grpSpPr>
        <p:sp>
          <p:nvSpPr>
            <p:cNvPr id="114" name="六边形 113"/>
            <p:cNvSpPr/>
            <p:nvPr/>
          </p:nvSpPr>
          <p:spPr>
            <a:xfrm rot="5400000">
              <a:off x="948325" y="1853722"/>
              <a:ext cx="996288" cy="858869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5" name="六边形 93"/>
            <p:cNvSpPr/>
            <p:nvPr/>
          </p:nvSpPr>
          <p:spPr>
            <a:xfrm>
              <a:off x="1223946" y="2060963"/>
              <a:ext cx="445046" cy="444389"/>
            </a:xfrm>
            <a:custGeom>
              <a:avLst/>
              <a:gdLst>
                <a:gd name="connsiteX0" fmla="*/ 414666 w 606487"/>
                <a:gd name="connsiteY0" fmla="*/ 244368 h 605592"/>
                <a:gd name="connsiteX1" fmla="*/ 440469 w 606487"/>
                <a:gd name="connsiteY1" fmla="*/ 270042 h 605592"/>
                <a:gd name="connsiteX2" fmla="*/ 440469 w 606487"/>
                <a:gd name="connsiteY2" fmla="*/ 381912 h 605592"/>
                <a:gd name="connsiteX3" fmla="*/ 414666 w 606487"/>
                <a:gd name="connsiteY3" fmla="*/ 407586 h 605592"/>
                <a:gd name="connsiteX4" fmla="*/ 388956 w 606487"/>
                <a:gd name="connsiteY4" fmla="*/ 381912 h 605592"/>
                <a:gd name="connsiteX5" fmla="*/ 388956 w 606487"/>
                <a:gd name="connsiteY5" fmla="*/ 270042 h 605592"/>
                <a:gd name="connsiteX6" fmla="*/ 414666 w 606487"/>
                <a:gd name="connsiteY6" fmla="*/ 244368 h 605592"/>
                <a:gd name="connsiteX7" fmla="*/ 302702 w 606487"/>
                <a:gd name="connsiteY7" fmla="*/ 167240 h 605592"/>
                <a:gd name="connsiteX8" fmla="*/ 328412 w 606487"/>
                <a:gd name="connsiteY8" fmla="*/ 192915 h 605592"/>
                <a:gd name="connsiteX9" fmla="*/ 328412 w 606487"/>
                <a:gd name="connsiteY9" fmla="*/ 381911 h 605592"/>
                <a:gd name="connsiteX10" fmla="*/ 302702 w 606487"/>
                <a:gd name="connsiteY10" fmla="*/ 407586 h 605592"/>
                <a:gd name="connsiteX11" fmla="*/ 276899 w 606487"/>
                <a:gd name="connsiteY11" fmla="*/ 381911 h 605592"/>
                <a:gd name="connsiteX12" fmla="*/ 276899 w 606487"/>
                <a:gd name="connsiteY12" fmla="*/ 192915 h 605592"/>
                <a:gd name="connsiteX13" fmla="*/ 302702 w 606487"/>
                <a:gd name="connsiteY13" fmla="*/ 167240 h 605592"/>
                <a:gd name="connsiteX14" fmla="*/ 190632 w 606487"/>
                <a:gd name="connsiteY14" fmla="*/ 107965 h 605592"/>
                <a:gd name="connsiteX15" fmla="*/ 216353 w 606487"/>
                <a:gd name="connsiteY15" fmla="*/ 133737 h 605592"/>
                <a:gd name="connsiteX16" fmla="*/ 216353 w 606487"/>
                <a:gd name="connsiteY16" fmla="*/ 381907 h 605592"/>
                <a:gd name="connsiteX17" fmla="*/ 190632 w 606487"/>
                <a:gd name="connsiteY17" fmla="*/ 407586 h 605592"/>
                <a:gd name="connsiteX18" fmla="*/ 164911 w 606487"/>
                <a:gd name="connsiteY18" fmla="*/ 381907 h 605592"/>
                <a:gd name="connsiteX19" fmla="*/ 164911 w 606487"/>
                <a:gd name="connsiteY19" fmla="*/ 133737 h 605592"/>
                <a:gd name="connsiteX20" fmla="*/ 190632 w 606487"/>
                <a:gd name="connsiteY20" fmla="*/ 107965 h 605592"/>
                <a:gd name="connsiteX21" fmla="*/ 86256 w 606487"/>
                <a:gd name="connsiteY21" fmla="*/ 51447 h 605592"/>
                <a:gd name="connsiteX22" fmla="*/ 86256 w 606487"/>
                <a:gd name="connsiteY22" fmla="*/ 464229 h 605592"/>
                <a:gd name="connsiteX23" fmla="*/ 517724 w 606487"/>
                <a:gd name="connsiteY23" fmla="*/ 464229 h 605592"/>
                <a:gd name="connsiteX24" fmla="*/ 517724 w 606487"/>
                <a:gd name="connsiteY24" fmla="*/ 51447 h 605592"/>
                <a:gd name="connsiteX25" fmla="*/ 25719 w 606487"/>
                <a:gd name="connsiteY25" fmla="*/ 0 h 605592"/>
                <a:gd name="connsiteX26" fmla="*/ 580861 w 606487"/>
                <a:gd name="connsiteY26" fmla="*/ 0 h 605592"/>
                <a:gd name="connsiteX27" fmla="*/ 606487 w 606487"/>
                <a:gd name="connsiteY27" fmla="*/ 25677 h 605592"/>
                <a:gd name="connsiteX28" fmla="*/ 579468 w 606487"/>
                <a:gd name="connsiteY28" fmla="*/ 51447 h 605592"/>
                <a:gd name="connsiteX29" fmla="*/ 569162 w 606487"/>
                <a:gd name="connsiteY29" fmla="*/ 51447 h 605592"/>
                <a:gd name="connsiteX30" fmla="*/ 569162 w 606487"/>
                <a:gd name="connsiteY30" fmla="*/ 488608 h 605592"/>
                <a:gd name="connsiteX31" fmla="*/ 543443 w 606487"/>
                <a:gd name="connsiteY31" fmla="*/ 514285 h 605592"/>
                <a:gd name="connsiteX32" fmla="*/ 476499 w 606487"/>
                <a:gd name="connsiteY32" fmla="*/ 514285 h 605592"/>
                <a:gd name="connsiteX33" fmla="*/ 476499 w 606487"/>
                <a:gd name="connsiteY33" fmla="*/ 579915 h 605592"/>
                <a:gd name="connsiteX34" fmla="*/ 450687 w 606487"/>
                <a:gd name="connsiteY34" fmla="*/ 605592 h 605592"/>
                <a:gd name="connsiteX35" fmla="*/ 424968 w 606487"/>
                <a:gd name="connsiteY35" fmla="*/ 579915 h 605592"/>
                <a:gd name="connsiteX36" fmla="*/ 424968 w 606487"/>
                <a:gd name="connsiteY36" fmla="*/ 514285 h 605592"/>
                <a:gd name="connsiteX37" fmla="*/ 180219 w 606487"/>
                <a:gd name="connsiteY37" fmla="*/ 514285 h 605592"/>
                <a:gd name="connsiteX38" fmla="*/ 180219 w 606487"/>
                <a:gd name="connsiteY38" fmla="*/ 579915 h 605592"/>
                <a:gd name="connsiteX39" fmla="*/ 154500 w 606487"/>
                <a:gd name="connsiteY39" fmla="*/ 605592 h 605592"/>
                <a:gd name="connsiteX40" fmla="*/ 128688 w 606487"/>
                <a:gd name="connsiteY40" fmla="*/ 579915 h 605592"/>
                <a:gd name="connsiteX41" fmla="*/ 128688 w 606487"/>
                <a:gd name="connsiteY41" fmla="*/ 514285 h 605592"/>
                <a:gd name="connsiteX42" fmla="*/ 61744 w 606487"/>
                <a:gd name="connsiteY42" fmla="*/ 514285 h 605592"/>
                <a:gd name="connsiteX43" fmla="*/ 36025 w 606487"/>
                <a:gd name="connsiteY43" fmla="*/ 488608 h 605592"/>
                <a:gd name="connsiteX44" fmla="*/ 36025 w 606487"/>
                <a:gd name="connsiteY44" fmla="*/ 51447 h 605592"/>
                <a:gd name="connsiteX45" fmla="*/ 25719 w 606487"/>
                <a:gd name="connsiteY45" fmla="*/ 51447 h 605592"/>
                <a:gd name="connsiteX46" fmla="*/ 0 w 606487"/>
                <a:gd name="connsiteY46" fmla="*/ 25677 h 605592"/>
                <a:gd name="connsiteX47" fmla="*/ 25719 w 606487"/>
                <a:gd name="connsiteY47" fmla="*/ 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06487" h="605592">
                  <a:moveTo>
                    <a:pt x="414666" y="244368"/>
                  </a:moveTo>
                  <a:cubicBezTo>
                    <a:pt x="428774" y="244368"/>
                    <a:pt x="440469" y="255954"/>
                    <a:pt x="440469" y="270042"/>
                  </a:cubicBezTo>
                  <a:lnTo>
                    <a:pt x="440469" y="381912"/>
                  </a:lnTo>
                  <a:cubicBezTo>
                    <a:pt x="439170" y="396000"/>
                    <a:pt x="428774" y="407586"/>
                    <a:pt x="414666" y="407586"/>
                  </a:cubicBezTo>
                  <a:cubicBezTo>
                    <a:pt x="400465" y="407586"/>
                    <a:pt x="388956" y="396000"/>
                    <a:pt x="388956" y="381912"/>
                  </a:cubicBezTo>
                  <a:lnTo>
                    <a:pt x="388956" y="270042"/>
                  </a:lnTo>
                  <a:cubicBezTo>
                    <a:pt x="388956" y="255954"/>
                    <a:pt x="400558" y="244368"/>
                    <a:pt x="414666" y="244368"/>
                  </a:cubicBezTo>
                  <a:close/>
                  <a:moveTo>
                    <a:pt x="302702" y="167240"/>
                  </a:moveTo>
                  <a:cubicBezTo>
                    <a:pt x="316810" y="167240"/>
                    <a:pt x="328412" y="178826"/>
                    <a:pt x="328412" y="192915"/>
                  </a:cubicBezTo>
                  <a:lnTo>
                    <a:pt x="328412" y="381911"/>
                  </a:lnTo>
                  <a:cubicBezTo>
                    <a:pt x="328412" y="396000"/>
                    <a:pt x="316810" y="407586"/>
                    <a:pt x="302702" y="407586"/>
                  </a:cubicBezTo>
                  <a:cubicBezTo>
                    <a:pt x="288408" y="407586"/>
                    <a:pt x="276899" y="396000"/>
                    <a:pt x="276899" y="381911"/>
                  </a:cubicBezTo>
                  <a:lnTo>
                    <a:pt x="276899" y="192915"/>
                  </a:lnTo>
                  <a:cubicBezTo>
                    <a:pt x="276899" y="178826"/>
                    <a:pt x="288594" y="167240"/>
                    <a:pt x="302702" y="167240"/>
                  </a:cubicBezTo>
                  <a:close/>
                  <a:moveTo>
                    <a:pt x="190632" y="107965"/>
                  </a:moveTo>
                  <a:cubicBezTo>
                    <a:pt x="204746" y="107965"/>
                    <a:pt x="216353" y="119646"/>
                    <a:pt x="216353" y="133737"/>
                  </a:cubicBezTo>
                  <a:lnTo>
                    <a:pt x="216353" y="381907"/>
                  </a:lnTo>
                  <a:cubicBezTo>
                    <a:pt x="216353" y="395998"/>
                    <a:pt x="204746" y="407586"/>
                    <a:pt x="190632" y="407586"/>
                  </a:cubicBezTo>
                  <a:cubicBezTo>
                    <a:pt x="176425" y="407586"/>
                    <a:pt x="164911" y="395998"/>
                    <a:pt x="164911" y="381907"/>
                  </a:cubicBezTo>
                  <a:lnTo>
                    <a:pt x="164911" y="133737"/>
                  </a:lnTo>
                  <a:cubicBezTo>
                    <a:pt x="164911" y="119646"/>
                    <a:pt x="176518" y="107965"/>
                    <a:pt x="190632" y="107965"/>
                  </a:cubicBezTo>
                  <a:close/>
                  <a:moveTo>
                    <a:pt x="86256" y="51447"/>
                  </a:moveTo>
                  <a:lnTo>
                    <a:pt x="86256" y="464229"/>
                  </a:lnTo>
                  <a:lnTo>
                    <a:pt x="517724" y="464229"/>
                  </a:lnTo>
                  <a:lnTo>
                    <a:pt x="517724" y="51447"/>
                  </a:lnTo>
                  <a:close/>
                  <a:moveTo>
                    <a:pt x="25719" y="0"/>
                  </a:moveTo>
                  <a:lnTo>
                    <a:pt x="580861" y="0"/>
                  </a:lnTo>
                  <a:cubicBezTo>
                    <a:pt x="594974" y="0"/>
                    <a:pt x="606580" y="11587"/>
                    <a:pt x="606487" y="25677"/>
                  </a:cubicBezTo>
                  <a:cubicBezTo>
                    <a:pt x="606487" y="39767"/>
                    <a:pt x="593581" y="51447"/>
                    <a:pt x="579468" y="51447"/>
                  </a:cubicBezTo>
                  <a:lnTo>
                    <a:pt x="569162" y="51447"/>
                  </a:lnTo>
                  <a:lnTo>
                    <a:pt x="569162" y="488608"/>
                  </a:lnTo>
                  <a:cubicBezTo>
                    <a:pt x="569162" y="503996"/>
                    <a:pt x="557556" y="514285"/>
                    <a:pt x="543443" y="514285"/>
                  </a:cubicBezTo>
                  <a:lnTo>
                    <a:pt x="476499" y="514285"/>
                  </a:lnTo>
                  <a:lnTo>
                    <a:pt x="476499" y="579915"/>
                  </a:lnTo>
                  <a:cubicBezTo>
                    <a:pt x="476499" y="594005"/>
                    <a:pt x="464800" y="605592"/>
                    <a:pt x="450687" y="605592"/>
                  </a:cubicBezTo>
                  <a:cubicBezTo>
                    <a:pt x="436574" y="605592"/>
                    <a:pt x="424968" y="594005"/>
                    <a:pt x="424968" y="579915"/>
                  </a:cubicBezTo>
                  <a:lnTo>
                    <a:pt x="424968" y="514285"/>
                  </a:lnTo>
                  <a:lnTo>
                    <a:pt x="180219" y="514285"/>
                  </a:lnTo>
                  <a:lnTo>
                    <a:pt x="180219" y="579915"/>
                  </a:lnTo>
                  <a:cubicBezTo>
                    <a:pt x="180219" y="594005"/>
                    <a:pt x="168613" y="605592"/>
                    <a:pt x="154500" y="605592"/>
                  </a:cubicBezTo>
                  <a:cubicBezTo>
                    <a:pt x="140387" y="605592"/>
                    <a:pt x="128688" y="594005"/>
                    <a:pt x="128688" y="579915"/>
                  </a:cubicBezTo>
                  <a:lnTo>
                    <a:pt x="128688" y="514285"/>
                  </a:lnTo>
                  <a:lnTo>
                    <a:pt x="61744" y="514285"/>
                  </a:lnTo>
                  <a:cubicBezTo>
                    <a:pt x="47631" y="514285"/>
                    <a:pt x="36025" y="502698"/>
                    <a:pt x="36025" y="488608"/>
                  </a:cubicBezTo>
                  <a:lnTo>
                    <a:pt x="36025" y="51447"/>
                  </a:lnTo>
                  <a:lnTo>
                    <a:pt x="25719" y="51447"/>
                  </a:lnTo>
                  <a:cubicBezTo>
                    <a:pt x="11606" y="51447"/>
                    <a:pt x="0" y="39767"/>
                    <a:pt x="0" y="25677"/>
                  </a:cubicBezTo>
                  <a:cubicBezTo>
                    <a:pt x="0" y="11587"/>
                    <a:pt x="11606" y="0"/>
                    <a:pt x="257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10306177" y="4413316"/>
            <a:ext cx="858869" cy="996288"/>
            <a:chOff x="1017034" y="1785013"/>
            <a:chExt cx="858869" cy="996288"/>
          </a:xfrm>
        </p:grpSpPr>
        <p:sp>
          <p:nvSpPr>
            <p:cNvPr id="111" name="六边形 110"/>
            <p:cNvSpPr/>
            <p:nvPr/>
          </p:nvSpPr>
          <p:spPr>
            <a:xfrm rot="5400000">
              <a:off x="948325" y="1853722"/>
              <a:ext cx="996288" cy="858869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2" name="六边形 96"/>
            <p:cNvSpPr/>
            <p:nvPr/>
          </p:nvSpPr>
          <p:spPr>
            <a:xfrm>
              <a:off x="1223946" y="2060971"/>
              <a:ext cx="445046" cy="444374"/>
            </a:xfrm>
            <a:custGeom>
              <a:avLst/>
              <a:gdLst>
                <a:gd name="connsiteX0" fmla="*/ 303775 w 607639"/>
                <a:gd name="connsiteY0" fmla="*/ 525007 h 606722"/>
                <a:gd name="connsiteX1" fmla="*/ 315710 w 607639"/>
                <a:gd name="connsiteY1" fmla="*/ 536902 h 606722"/>
                <a:gd name="connsiteX2" fmla="*/ 315710 w 607639"/>
                <a:gd name="connsiteY2" fmla="*/ 552347 h 606722"/>
                <a:gd name="connsiteX3" fmla="*/ 303775 w 607639"/>
                <a:gd name="connsiteY3" fmla="*/ 564241 h 606722"/>
                <a:gd name="connsiteX4" fmla="*/ 291929 w 607639"/>
                <a:gd name="connsiteY4" fmla="*/ 552347 h 606722"/>
                <a:gd name="connsiteX5" fmla="*/ 291929 w 607639"/>
                <a:gd name="connsiteY5" fmla="*/ 536902 h 606722"/>
                <a:gd name="connsiteX6" fmla="*/ 303775 w 607639"/>
                <a:gd name="connsiteY6" fmla="*/ 525007 h 606722"/>
                <a:gd name="connsiteX7" fmla="*/ 429885 w 607639"/>
                <a:gd name="connsiteY7" fmla="*/ 509483 h 606722"/>
                <a:gd name="connsiteX8" fmla="*/ 441811 w 607639"/>
                <a:gd name="connsiteY8" fmla="*/ 521409 h 606722"/>
                <a:gd name="connsiteX9" fmla="*/ 429885 w 607639"/>
                <a:gd name="connsiteY9" fmla="*/ 533335 h 606722"/>
                <a:gd name="connsiteX10" fmla="*/ 417959 w 607639"/>
                <a:gd name="connsiteY10" fmla="*/ 521409 h 606722"/>
                <a:gd name="connsiteX11" fmla="*/ 429885 w 607639"/>
                <a:gd name="connsiteY11" fmla="*/ 509483 h 606722"/>
                <a:gd name="connsiteX12" fmla="*/ 177720 w 607639"/>
                <a:gd name="connsiteY12" fmla="*/ 509483 h 606722"/>
                <a:gd name="connsiteX13" fmla="*/ 189611 w 607639"/>
                <a:gd name="connsiteY13" fmla="*/ 521409 h 606722"/>
                <a:gd name="connsiteX14" fmla="*/ 177720 w 607639"/>
                <a:gd name="connsiteY14" fmla="*/ 533335 h 606722"/>
                <a:gd name="connsiteX15" fmla="*/ 165829 w 607639"/>
                <a:gd name="connsiteY15" fmla="*/ 521409 h 606722"/>
                <a:gd name="connsiteX16" fmla="*/ 177720 w 607639"/>
                <a:gd name="connsiteY16" fmla="*/ 509483 h 606722"/>
                <a:gd name="connsiteX17" fmla="*/ 522185 w 607639"/>
                <a:gd name="connsiteY17" fmla="*/ 417324 h 606722"/>
                <a:gd name="connsiteX18" fmla="*/ 534111 w 607639"/>
                <a:gd name="connsiteY18" fmla="*/ 429250 h 606722"/>
                <a:gd name="connsiteX19" fmla="*/ 522185 w 607639"/>
                <a:gd name="connsiteY19" fmla="*/ 441176 h 606722"/>
                <a:gd name="connsiteX20" fmla="*/ 510259 w 607639"/>
                <a:gd name="connsiteY20" fmla="*/ 429250 h 606722"/>
                <a:gd name="connsiteX21" fmla="*/ 522185 w 607639"/>
                <a:gd name="connsiteY21" fmla="*/ 417324 h 606722"/>
                <a:gd name="connsiteX22" fmla="*/ 85420 w 607639"/>
                <a:gd name="connsiteY22" fmla="*/ 417324 h 606722"/>
                <a:gd name="connsiteX23" fmla="*/ 97311 w 607639"/>
                <a:gd name="connsiteY23" fmla="*/ 429250 h 606722"/>
                <a:gd name="connsiteX24" fmla="*/ 85420 w 607639"/>
                <a:gd name="connsiteY24" fmla="*/ 441176 h 606722"/>
                <a:gd name="connsiteX25" fmla="*/ 73529 w 607639"/>
                <a:gd name="connsiteY25" fmla="*/ 429250 h 606722"/>
                <a:gd name="connsiteX26" fmla="*/ 85420 w 607639"/>
                <a:gd name="connsiteY26" fmla="*/ 417324 h 606722"/>
                <a:gd name="connsiteX27" fmla="*/ 537643 w 607639"/>
                <a:gd name="connsiteY27" fmla="*/ 291506 h 606722"/>
                <a:gd name="connsiteX28" fmla="*/ 555628 w 607639"/>
                <a:gd name="connsiteY28" fmla="*/ 291506 h 606722"/>
                <a:gd name="connsiteX29" fmla="*/ 567558 w 607639"/>
                <a:gd name="connsiteY29" fmla="*/ 303316 h 606722"/>
                <a:gd name="connsiteX30" fmla="*/ 555628 w 607639"/>
                <a:gd name="connsiteY30" fmla="*/ 315216 h 606722"/>
                <a:gd name="connsiteX31" fmla="*/ 537643 w 607639"/>
                <a:gd name="connsiteY31" fmla="*/ 315216 h 606722"/>
                <a:gd name="connsiteX32" fmla="*/ 525713 w 607639"/>
                <a:gd name="connsiteY32" fmla="*/ 303316 h 606722"/>
                <a:gd name="connsiteX33" fmla="*/ 537643 w 607639"/>
                <a:gd name="connsiteY33" fmla="*/ 291506 h 606722"/>
                <a:gd name="connsiteX34" fmla="*/ 51991 w 607639"/>
                <a:gd name="connsiteY34" fmla="*/ 291506 h 606722"/>
                <a:gd name="connsiteX35" fmla="*/ 69946 w 607639"/>
                <a:gd name="connsiteY35" fmla="*/ 291506 h 606722"/>
                <a:gd name="connsiteX36" fmla="*/ 81856 w 607639"/>
                <a:gd name="connsiteY36" fmla="*/ 303316 h 606722"/>
                <a:gd name="connsiteX37" fmla="*/ 69946 w 607639"/>
                <a:gd name="connsiteY37" fmla="*/ 315216 h 606722"/>
                <a:gd name="connsiteX38" fmla="*/ 51991 w 607639"/>
                <a:gd name="connsiteY38" fmla="*/ 315216 h 606722"/>
                <a:gd name="connsiteX39" fmla="*/ 40081 w 607639"/>
                <a:gd name="connsiteY39" fmla="*/ 303316 h 606722"/>
                <a:gd name="connsiteX40" fmla="*/ 51991 w 607639"/>
                <a:gd name="connsiteY40" fmla="*/ 291506 h 606722"/>
                <a:gd name="connsiteX41" fmla="*/ 412608 w 607639"/>
                <a:gd name="connsiteY41" fmla="*/ 222096 h 606722"/>
                <a:gd name="connsiteX42" fmla="*/ 345491 w 607639"/>
                <a:gd name="connsiteY42" fmla="*/ 334245 h 606722"/>
                <a:gd name="connsiteX43" fmla="*/ 412608 w 607639"/>
                <a:gd name="connsiteY43" fmla="*/ 334245 h 606722"/>
                <a:gd name="connsiteX44" fmla="*/ 427651 w 607639"/>
                <a:gd name="connsiteY44" fmla="*/ 167533 h 606722"/>
                <a:gd name="connsiteX45" fmla="*/ 436375 w 607639"/>
                <a:gd name="connsiteY45" fmla="*/ 178996 h 606722"/>
                <a:gd name="connsiteX46" fmla="*/ 436375 w 607639"/>
                <a:gd name="connsiteY46" fmla="*/ 334245 h 606722"/>
                <a:gd name="connsiteX47" fmla="*/ 469399 w 607639"/>
                <a:gd name="connsiteY47" fmla="*/ 334245 h 606722"/>
                <a:gd name="connsiteX48" fmla="*/ 481327 w 607639"/>
                <a:gd name="connsiteY48" fmla="*/ 346153 h 606722"/>
                <a:gd name="connsiteX49" fmla="*/ 469399 w 607639"/>
                <a:gd name="connsiteY49" fmla="*/ 357973 h 606722"/>
                <a:gd name="connsiteX50" fmla="*/ 436375 w 607639"/>
                <a:gd name="connsiteY50" fmla="*/ 357973 h 606722"/>
                <a:gd name="connsiteX51" fmla="*/ 436375 w 607639"/>
                <a:gd name="connsiteY51" fmla="*/ 427733 h 606722"/>
                <a:gd name="connsiteX52" fmla="*/ 424536 w 607639"/>
                <a:gd name="connsiteY52" fmla="*/ 439552 h 606722"/>
                <a:gd name="connsiteX53" fmla="*/ 412608 w 607639"/>
                <a:gd name="connsiteY53" fmla="*/ 427733 h 606722"/>
                <a:gd name="connsiteX54" fmla="*/ 412608 w 607639"/>
                <a:gd name="connsiteY54" fmla="*/ 357973 h 606722"/>
                <a:gd name="connsiteX55" fmla="*/ 324573 w 607639"/>
                <a:gd name="connsiteY55" fmla="*/ 357973 h 606722"/>
                <a:gd name="connsiteX56" fmla="*/ 314158 w 607639"/>
                <a:gd name="connsiteY56" fmla="*/ 352019 h 606722"/>
                <a:gd name="connsiteX57" fmla="*/ 314336 w 607639"/>
                <a:gd name="connsiteY57" fmla="*/ 340022 h 606722"/>
                <a:gd name="connsiteX58" fmla="*/ 414299 w 607639"/>
                <a:gd name="connsiteY58" fmla="*/ 172953 h 606722"/>
                <a:gd name="connsiteX59" fmla="*/ 427651 w 607639"/>
                <a:gd name="connsiteY59" fmla="*/ 167533 h 606722"/>
                <a:gd name="connsiteX60" fmla="*/ 216270 w 607639"/>
                <a:gd name="connsiteY60" fmla="*/ 167099 h 606722"/>
                <a:gd name="connsiteX61" fmla="*/ 290518 w 607639"/>
                <a:gd name="connsiteY61" fmla="*/ 241210 h 606722"/>
                <a:gd name="connsiteX62" fmla="*/ 242978 w 607639"/>
                <a:gd name="connsiteY62" fmla="*/ 355754 h 606722"/>
                <a:gd name="connsiteX63" fmla="*/ 182707 w 607639"/>
                <a:gd name="connsiteY63" fmla="*/ 415825 h 606722"/>
                <a:gd name="connsiteX64" fmla="*/ 278588 w 607639"/>
                <a:gd name="connsiteY64" fmla="*/ 415825 h 606722"/>
                <a:gd name="connsiteX65" fmla="*/ 290518 w 607639"/>
                <a:gd name="connsiteY65" fmla="*/ 427734 h 606722"/>
                <a:gd name="connsiteX66" fmla="*/ 278588 w 607639"/>
                <a:gd name="connsiteY66" fmla="*/ 439552 h 606722"/>
                <a:gd name="connsiteX67" fmla="*/ 154040 w 607639"/>
                <a:gd name="connsiteY67" fmla="*/ 439552 h 606722"/>
                <a:gd name="connsiteX68" fmla="*/ 143001 w 607639"/>
                <a:gd name="connsiteY68" fmla="*/ 432265 h 606722"/>
                <a:gd name="connsiteX69" fmla="*/ 145582 w 607639"/>
                <a:gd name="connsiteY69" fmla="*/ 419292 h 606722"/>
                <a:gd name="connsiteX70" fmla="*/ 226152 w 607639"/>
                <a:gd name="connsiteY70" fmla="*/ 338959 h 606722"/>
                <a:gd name="connsiteX71" fmla="*/ 266659 w 607639"/>
                <a:gd name="connsiteY71" fmla="*/ 241210 h 606722"/>
                <a:gd name="connsiteX72" fmla="*/ 216270 w 607639"/>
                <a:gd name="connsiteY72" fmla="*/ 190914 h 606722"/>
                <a:gd name="connsiteX73" fmla="*/ 165880 w 607639"/>
                <a:gd name="connsiteY73" fmla="*/ 241210 h 606722"/>
                <a:gd name="connsiteX74" fmla="*/ 154040 w 607639"/>
                <a:gd name="connsiteY74" fmla="*/ 253029 h 606722"/>
                <a:gd name="connsiteX75" fmla="*/ 142110 w 607639"/>
                <a:gd name="connsiteY75" fmla="*/ 241210 h 606722"/>
                <a:gd name="connsiteX76" fmla="*/ 216270 w 607639"/>
                <a:gd name="connsiteY76" fmla="*/ 167099 h 606722"/>
                <a:gd name="connsiteX77" fmla="*/ 522185 w 607639"/>
                <a:gd name="connsiteY77" fmla="*/ 165547 h 606722"/>
                <a:gd name="connsiteX78" fmla="*/ 534111 w 607639"/>
                <a:gd name="connsiteY78" fmla="*/ 177438 h 606722"/>
                <a:gd name="connsiteX79" fmla="*/ 522185 w 607639"/>
                <a:gd name="connsiteY79" fmla="*/ 189329 h 606722"/>
                <a:gd name="connsiteX80" fmla="*/ 510259 w 607639"/>
                <a:gd name="connsiteY80" fmla="*/ 177438 h 606722"/>
                <a:gd name="connsiteX81" fmla="*/ 522185 w 607639"/>
                <a:gd name="connsiteY81" fmla="*/ 165547 h 606722"/>
                <a:gd name="connsiteX82" fmla="*/ 85420 w 607639"/>
                <a:gd name="connsiteY82" fmla="*/ 165547 h 606722"/>
                <a:gd name="connsiteX83" fmla="*/ 97311 w 607639"/>
                <a:gd name="connsiteY83" fmla="*/ 177438 h 606722"/>
                <a:gd name="connsiteX84" fmla="*/ 85420 w 607639"/>
                <a:gd name="connsiteY84" fmla="*/ 189329 h 606722"/>
                <a:gd name="connsiteX85" fmla="*/ 73529 w 607639"/>
                <a:gd name="connsiteY85" fmla="*/ 177438 h 606722"/>
                <a:gd name="connsiteX86" fmla="*/ 85420 w 607639"/>
                <a:gd name="connsiteY86" fmla="*/ 165547 h 606722"/>
                <a:gd name="connsiteX87" fmla="*/ 429885 w 607639"/>
                <a:gd name="connsiteY87" fmla="*/ 73388 h 606722"/>
                <a:gd name="connsiteX88" fmla="*/ 441811 w 607639"/>
                <a:gd name="connsiteY88" fmla="*/ 85279 h 606722"/>
                <a:gd name="connsiteX89" fmla="*/ 429885 w 607639"/>
                <a:gd name="connsiteY89" fmla="*/ 97170 h 606722"/>
                <a:gd name="connsiteX90" fmla="*/ 417959 w 607639"/>
                <a:gd name="connsiteY90" fmla="*/ 85279 h 606722"/>
                <a:gd name="connsiteX91" fmla="*/ 429885 w 607639"/>
                <a:gd name="connsiteY91" fmla="*/ 73388 h 606722"/>
                <a:gd name="connsiteX92" fmla="*/ 177720 w 607639"/>
                <a:gd name="connsiteY92" fmla="*/ 73388 h 606722"/>
                <a:gd name="connsiteX93" fmla="*/ 189611 w 607639"/>
                <a:gd name="connsiteY93" fmla="*/ 85279 h 606722"/>
                <a:gd name="connsiteX94" fmla="*/ 177720 w 607639"/>
                <a:gd name="connsiteY94" fmla="*/ 97170 h 606722"/>
                <a:gd name="connsiteX95" fmla="*/ 165829 w 607639"/>
                <a:gd name="connsiteY95" fmla="*/ 85279 h 606722"/>
                <a:gd name="connsiteX96" fmla="*/ 177720 w 607639"/>
                <a:gd name="connsiteY96" fmla="*/ 73388 h 606722"/>
                <a:gd name="connsiteX97" fmla="*/ 303775 w 607639"/>
                <a:gd name="connsiteY97" fmla="*/ 42480 h 606722"/>
                <a:gd name="connsiteX98" fmla="*/ 315710 w 607639"/>
                <a:gd name="connsiteY98" fmla="*/ 54396 h 606722"/>
                <a:gd name="connsiteX99" fmla="*/ 315710 w 607639"/>
                <a:gd name="connsiteY99" fmla="*/ 69869 h 606722"/>
                <a:gd name="connsiteX100" fmla="*/ 303775 w 607639"/>
                <a:gd name="connsiteY100" fmla="*/ 81785 h 606722"/>
                <a:gd name="connsiteX101" fmla="*/ 291929 w 607639"/>
                <a:gd name="connsiteY101" fmla="*/ 69869 h 606722"/>
                <a:gd name="connsiteX102" fmla="*/ 291929 w 607639"/>
                <a:gd name="connsiteY102" fmla="*/ 54396 h 606722"/>
                <a:gd name="connsiteX103" fmla="*/ 303775 w 607639"/>
                <a:gd name="connsiteY103" fmla="*/ 42480 h 606722"/>
                <a:gd name="connsiteX104" fmla="*/ 303775 w 607639"/>
                <a:gd name="connsiteY104" fmla="*/ 0 h 606722"/>
                <a:gd name="connsiteX105" fmla="*/ 537058 w 607639"/>
                <a:gd name="connsiteY105" fmla="*/ 108956 h 606722"/>
                <a:gd name="connsiteX106" fmla="*/ 537058 w 607639"/>
                <a:gd name="connsiteY106" fmla="*/ 93048 h 606722"/>
                <a:gd name="connsiteX107" fmla="*/ 548895 w 607639"/>
                <a:gd name="connsiteY107" fmla="*/ 81139 h 606722"/>
                <a:gd name="connsiteX108" fmla="*/ 560822 w 607639"/>
                <a:gd name="connsiteY108" fmla="*/ 93048 h 606722"/>
                <a:gd name="connsiteX109" fmla="*/ 560822 w 607639"/>
                <a:gd name="connsiteY109" fmla="*/ 138994 h 606722"/>
                <a:gd name="connsiteX110" fmla="*/ 548895 w 607639"/>
                <a:gd name="connsiteY110" fmla="*/ 150903 h 606722"/>
                <a:gd name="connsiteX111" fmla="*/ 502880 w 607639"/>
                <a:gd name="connsiteY111" fmla="*/ 150903 h 606722"/>
                <a:gd name="connsiteX112" fmla="*/ 490953 w 607639"/>
                <a:gd name="connsiteY112" fmla="*/ 138994 h 606722"/>
                <a:gd name="connsiteX113" fmla="*/ 502880 w 607639"/>
                <a:gd name="connsiteY113" fmla="*/ 127174 h 606722"/>
                <a:gd name="connsiteX114" fmla="*/ 521126 w 607639"/>
                <a:gd name="connsiteY114" fmla="*/ 127174 h 606722"/>
                <a:gd name="connsiteX115" fmla="*/ 303775 w 607639"/>
                <a:gd name="connsiteY115" fmla="*/ 23728 h 606722"/>
                <a:gd name="connsiteX116" fmla="*/ 23764 w 607639"/>
                <a:gd name="connsiteY116" fmla="*/ 303316 h 606722"/>
                <a:gd name="connsiteX117" fmla="*/ 303775 w 607639"/>
                <a:gd name="connsiteY117" fmla="*/ 582905 h 606722"/>
                <a:gd name="connsiteX118" fmla="*/ 583786 w 607639"/>
                <a:gd name="connsiteY118" fmla="*/ 303316 h 606722"/>
                <a:gd name="connsiteX119" fmla="*/ 573906 w 607639"/>
                <a:gd name="connsiteY119" fmla="*/ 229376 h 606722"/>
                <a:gd name="connsiteX120" fmla="*/ 582273 w 607639"/>
                <a:gd name="connsiteY120" fmla="*/ 214801 h 606722"/>
                <a:gd name="connsiteX121" fmla="*/ 596869 w 607639"/>
                <a:gd name="connsiteY121" fmla="*/ 223066 h 606722"/>
                <a:gd name="connsiteX122" fmla="*/ 607639 w 607639"/>
                <a:gd name="connsiteY122" fmla="*/ 303316 h 606722"/>
                <a:gd name="connsiteX123" fmla="*/ 303775 w 607639"/>
                <a:gd name="connsiteY123" fmla="*/ 606722 h 606722"/>
                <a:gd name="connsiteX124" fmla="*/ 0 w 607639"/>
                <a:gd name="connsiteY124" fmla="*/ 303316 h 606722"/>
                <a:gd name="connsiteX125" fmla="*/ 303775 w 607639"/>
                <a:gd name="connsiteY125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</a:cxnLst>
              <a:rect l="l" t="t" r="r" b="b"/>
              <a:pathLst>
                <a:path w="607639" h="606722">
                  <a:moveTo>
                    <a:pt x="303775" y="525007"/>
                  </a:moveTo>
                  <a:cubicBezTo>
                    <a:pt x="310366" y="525007"/>
                    <a:pt x="315710" y="530333"/>
                    <a:pt x="315710" y="536902"/>
                  </a:cubicBezTo>
                  <a:lnTo>
                    <a:pt x="315710" y="552347"/>
                  </a:lnTo>
                  <a:cubicBezTo>
                    <a:pt x="315710" y="558915"/>
                    <a:pt x="310366" y="564241"/>
                    <a:pt x="303775" y="564241"/>
                  </a:cubicBezTo>
                  <a:cubicBezTo>
                    <a:pt x="297184" y="564241"/>
                    <a:pt x="291929" y="558915"/>
                    <a:pt x="291929" y="552347"/>
                  </a:cubicBezTo>
                  <a:lnTo>
                    <a:pt x="291929" y="536902"/>
                  </a:lnTo>
                  <a:cubicBezTo>
                    <a:pt x="291929" y="530333"/>
                    <a:pt x="297184" y="525007"/>
                    <a:pt x="303775" y="525007"/>
                  </a:cubicBezTo>
                  <a:close/>
                  <a:moveTo>
                    <a:pt x="429885" y="509483"/>
                  </a:moveTo>
                  <a:cubicBezTo>
                    <a:pt x="436472" y="509483"/>
                    <a:pt x="441811" y="514822"/>
                    <a:pt x="441811" y="521409"/>
                  </a:cubicBezTo>
                  <a:cubicBezTo>
                    <a:pt x="441811" y="527996"/>
                    <a:pt x="436472" y="533335"/>
                    <a:pt x="429885" y="533335"/>
                  </a:cubicBezTo>
                  <a:cubicBezTo>
                    <a:pt x="423298" y="533335"/>
                    <a:pt x="417959" y="527996"/>
                    <a:pt x="417959" y="521409"/>
                  </a:cubicBezTo>
                  <a:cubicBezTo>
                    <a:pt x="417959" y="514822"/>
                    <a:pt x="423298" y="509483"/>
                    <a:pt x="429885" y="509483"/>
                  </a:cubicBezTo>
                  <a:close/>
                  <a:moveTo>
                    <a:pt x="177720" y="509483"/>
                  </a:moveTo>
                  <a:cubicBezTo>
                    <a:pt x="184287" y="509483"/>
                    <a:pt x="189611" y="514822"/>
                    <a:pt x="189611" y="521409"/>
                  </a:cubicBezTo>
                  <a:cubicBezTo>
                    <a:pt x="189611" y="527996"/>
                    <a:pt x="184287" y="533335"/>
                    <a:pt x="177720" y="533335"/>
                  </a:cubicBezTo>
                  <a:cubicBezTo>
                    <a:pt x="171153" y="533335"/>
                    <a:pt x="165829" y="527996"/>
                    <a:pt x="165829" y="521409"/>
                  </a:cubicBezTo>
                  <a:cubicBezTo>
                    <a:pt x="165829" y="514822"/>
                    <a:pt x="171153" y="509483"/>
                    <a:pt x="177720" y="509483"/>
                  </a:cubicBezTo>
                  <a:close/>
                  <a:moveTo>
                    <a:pt x="522185" y="417324"/>
                  </a:moveTo>
                  <a:cubicBezTo>
                    <a:pt x="528772" y="417324"/>
                    <a:pt x="534111" y="422663"/>
                    <a:pt x="534111" y="429250"/>
                  </a:cubicBezTo>
                  <a:cubicBezTo>
                    <a:pt x="534111" y="435837"/>
                    <a:pt x="528772" y="441176"/>
                    <a:pt x="522185" y="441176"/>
                  </a:cubicBezTo>
                  <a:cubicBezTo>
                    <a:pt x="515598" y="441176"/>
                    <a:pt x="510259" y="435837"/>
                    <a:pt x="510259" y="429250"/>
                  </a:cubicBezTo>
                  <a:cubicBezTo>
                    <a:pt x="510259" y="422663"/>
                    <a:pt x="515598" y="417324"/>
                    <a:pt x="522185" y="417324"/>
                  </a:cubicBezTo>
                  <a:close/>
                  <a:moveTo>
                    <a:pt x="85420" y="417324"/>
                  </a:moveTo>
                  <a:cubicBezTo>
                    <a:pt x="91987" y="417324"/>
                    <a:pt x="97311" y="422663"/>
                    <a:pt x="97311" y="429250"/>
                  </a:cubicBezTo>
                  <a:cubicBezTo>
                    <a:pt x="97311" y="435837"/>
                    <a:pt x="91987" y="441176"/>
                    <a:pt x="85420" y="441176"/>
                  </a:cubicBezTo>
                  <a:cubicBezTo>
                    <a:pt x="78853" y="441176"/>
                    <a:pt x="73529" y="435837"/>
                    <a:pt x="73529" y="429250"/>
                  </a:cubicBezTo>
                  <a:cubicBezTo>
                    <a:pt x="73529" y="422663"/>
                    <a:pt x="78853" y="417324"/>
                    <a:pt x="85420" y="417324"/>
                  </a:cubicBezTo>
                  <a:close/>
                  <a:moveTo>
                    <a:pt x="537643" y="291506"/>
                  </a:moveTo>
                  <a:lnTo>
                    <a:pt x="555628" y="291506"/>
                  </a:lnTo>
                  <a:cubicBezTo>
                    <a:pt x="562216" y="291506"/>
                    <a:pt x="567558" y="296745"/>
                    <a:pt x="567558" y="303316"/>
                  </a:cubicBezTo>
                  <a:cubicBezTo>
                    <a:pt x="567558" y="309888"/>
                    <a:pt x="562216" y="315216"/>
                    <a:pt x="555628" y="315216"/>
                  </a:cubicBezTo>
                  <a:lnTo>
                    <a:pt x="537643" y="315216"/>
                  </a:lnTo>
                  <a:cubicBezTo>
                    <a:pt x="531055" y="315216"/>
                    <a:pt x="525713" y="309888"/>
                    <a:pt x="525713" y="303316"/>
                  </a:cubicBezTo>
                  <a:cubicBezTo>
                    <a:pt x="525713" y="296745"/>
                    <a:pt x="531055" y="291506"/>
                    <a:pt x="537643" y="291506"/>
                  </a:cubicBezTo>
                  <a:close/>
                  <a:moveTo>
                    <a:pt x="51991" y="291506"/>
                  </a:moveTo>
                  <a:lnTo>
                    <a:pt x="69946" y="291506"/>
                  </a:lnTo>
                  <a:cubicBezTo>
                    <a:pt x="76523" y="291506"/>
                    <a:pt x="81856" y="296745"/>
                    <a:pt x="81856" y="303316"/>
                  </a:cubicBezTo>
                  <a:cubicBezTo>
                    <a:pt x="81856" y="309888"/>
                    <a:pt x="76523" y="315216"/>
                    <a:pt x="69946" y="315216"/>
                  </a:cubicBezTo>
                  <a:lnTo>
                    <a:pt x="51991" y="315216"/>
                  </a:lnTo>
                  <a:cubicBezTo>
                    <a:pt x="45414" y="315216"/>
                    <a:pt x="40081" y="309888"/>
                    <a:pt x="40081" y="303316"/>
                  </a:cubicBezTo>
                  <a:cubicBezTo>
                    <a:pt x="40081" y="296745"/>
                    <a:pt x="45414" y="291506"/>
                    <a:pt x="51991" y="291506"/>
                  </a:cubicBezTo>
                  <a:close/>
                  <a:moveTo>
                    <a:pt x="412608" y="222096"/>
                  </a:moveTo>
                  <a:lnTo>
                    <a:pt x="345491" y="334245"/>
                  </a:lnTo>
                  <a:lnTo>
                    <a:pt x="412608" y="334245"/>
                  </a:lnTo>
                  <a:close/>
                  <a:moveTo>
                    <a:pt x="427651" y="167533"/>
                  </a:moveTo>
                  <a:cubicBezTo>
                    <a:pt x="432814" y="168954"/>
                    <a:pt x="436375" y="173664"/>
                    <a:pt x="436375" y="178996"/>
                  </a:cubicBezTo>
                  <a:lnTo>
                    <a:pt x="436375" y="334245"/>
                  </a:lnTo>
                  <a:lnTo>
                    <a:pt x="469399" y="334245"/>
                  </a:lnTo>
                  <a:cubicBezTo>
                    <a:pt x="475986" y="334245"/>
                    <a:pt x="481327" y="339577"/>
                    <a:pt x="481327" y="346153"/>
                  </a:cubicBezTo>
                  <a:cubicBezTo>
                    <a:pt x="481327" y="352641"/>
                    <a:pt x="475986" y="357973"/>
                    <a:pt x="469399" y="357973"/>
                  </a:cubicBezTo>
                  <a:lnTo>
                    <a:pt x="436375" y="357973"/>
                  </a:lnTo>
                  <a:lnTo>
                    <a:pt x="436375" y="427733"/>
                  </a:lnTo>
                  <a:cubicBezTo>
                    <a:pt x="436375" y="434220"/>
                    <a:pt x="431123" y="439552"/>
                    <a:pt x="424536" y="439552"/>
                  </a:cubicBezTo>
                  <a:cubicBezTo>
                    <a:pt x="417949" y="439552"/>
                    <a:pt x="412608" y="434220"/>
                    <a:pt x="412608" y="427733"/>
                  </a:cubicBezTo>
                  <a:lnTo>
                    <a:pt x="412608" y="357973"/>
                  </a:lnTo>
                  <a:lnTo>
                    <a:pt x="324573" y="357973"/>
                  </a:lnTo>
                  <a:cubicBezTo>
                    <a:pt x="320300" y="357973"/>
                    <a:pt x="316295" y="355662"/>
                    <a:pt x="314158" y="352019"/>
                  </a:cubicBezTo>
                  <a:cubicBezTo>
                    <a:pt x="312111" y="348286"/>
                    <a:pt x="312111" y="343665"/>
                    <a:pt x="314336" y="340022"/>
                  </a:cubicBezTo>
                  <a:lnTo>
                    <a:pt x="414299" y="172953"/>
                  </a:lnTo>
                  <a:cubicBezTo>
                    <a:pt x="417059" y="168332"/>
                    <a:pt x="422489" y="166111"/>
                    <a:pt x="427651" y="167533"/>
                  </a:cubicBezTo>
                  <a:close/>
                  <a:moveTo>
                    <a:pt x="216270" y="167099"/>
                  </a:moveTo>
                  <a:cubicBezTo>
                    <a:pt x="257222" y="167099"/>
                    <a:pt x="290518" y="200333"/>
                    <a:pt x="290518" y="241210"/>
                  </a:cubicBezTo>
                  <a:cubicBezTo>
                    <a:pt x="290518" y="284486"/>
                    <a:pt x="273603" y="325097"/>
                    <a:pt x="242978" y="355754"/>
                  </a:cubicBezTo>
                  <a:lnTo>
                    <a:pt x="182707" y="415825"/>
                  </a:lnTo>
                  <a:lnTo>
                    <a:pt x="278588" y="415825"/>
                  </a:lnTo>
                  <a:cubicBezTo>
                    <a:pt x="285176" y="415825"/>
                    <a:pt x="290518" y="421158"/>
                    <a:pt x="290518" y="427734"/>
                  </a:cubicBezTo>
                  <a:cubicBezTo>
                    <a:pt x="290518" y="434220"/>
                    <a:pt x="285176" y="439552"/>
                    <a:pt x="278588" y="439552"/>
                  </a:cubicBezTo>
                  <a:lnTo>
                    <a:pt x="154040" y="439552"/>
                  </a:lnTo>
                  <a:cubicBezTo>
                    <a:pt x="149232" y="439552"/>
                    <a:pt x="144870" y="436709"/>
                    <a:pt x="143001" y="432265"/>
                  </a:cubicBezTo>
                  <a:cubicBezTo>
                    <a:pt x="141131" y="427822"/>
                    <a:pt x="142199" y="422668"/>
                    <a:pt x="145582" y="419292"/>
                  </a:cubicBezTo>
                  <a:lnTo>
                    <a:pt x="226152" y="338959"/>
                  </a:lnTo>
                  <a:cubicBezTo>
                    <a:pt x="252236" y="312834"/>
                    <a:pt x="266659" y="278088"/>
                    <a:pt x="266659" y="241210"/>
                  </a:cubicBezTo>
                  <a:cubicBezTo>
                    <a:pt x="266659" y="213485"/>
                    <a:pt x="244046" y="190914"/>
                    <a:pt x="216270" y="190914"/>
                  </a:cubicBezTo>
                  <a:cubicBezTo>
                    <a:pt x="188493" y="190914"/>
                    <a:pt x="165880" y="213485"/>
                    <a:pt x="165880" y="241210"/>
                  </a:cubicBezTo>
                  <a:cubicBezTo>
                    <a:pt x="165880" y="247786"/>
                    <a:pt x="160539" y="253029"/>
                    <a:pt x="154040" y="253029"/>
                  </a:cubicBezTo>
                  <a:cubicBezTo>
                    <a:pt x="147452" y="253029"/>
                    <a:pt x="142110" y="247786"/>
                    <a:pt x="142110" y="241210"/>
                  </a:cubicBezTo>
                  <a:cubicBezTo>
                    <a:pt x="142110" y="200333"/>
                    <a:pt x="175406" y="167099"/>
                    <a:pt x="216270" y="167099"/>
                  </a:cubicBezTo>
                  <a:close/>
                  <a:moveTo>
                    <a:pt x="522185" y="165547"/>
                  </a:moveTo>
                  <a:cubicBezTo>
                    <a:pt x="528772" y="165547"/>
                    <a:pt x="534111" y="170871"/>
                    <a:pt x="534111" y="177438"/>
                  </a:cubicBezTo>
                  <a:cubicBezTo>
                    <a:pt x="534111" y="184005"/>
                    <a:pt x="528772" y="189329"/>
                    <a:pt x="522185" y="189329"/>
                  </a:cubicBezTo>
                  <a:cubicBezTo>
                    <a:pt x="515598" y="189329"/>
                    <a:pt x="510259" y="184005"/>
                    <a:pt x="510259" y="177438"/>
                  </a:cubicBezTo>
                  <a:cubicBezTo>
                    <a:pt x="510259" y="170871"/>
                    <a:pt x="515598" y="165547"/>
                    <a:pt x="522185" y="165547"/>
                  </a:cubicBezTo>
                  <a:close/>
                  <a:moveTo>
                    <a:pt x="85420" y="165547"/>
                  </a:moveTo>
                  <a:cubicBezTo>
                    <a:pt x="91987" y="165547"/>
                    <a:pt x="97311" y="170871"/>
                    <a:pt x="97311" y="177438"/>
                  </a:cubicBezTo>
                  <a:cubicBezTo>
                    <a:pt x="97311" y="184005"/>
                    <a:pt x="91987" y="189329"/>
                    <a:pt x="85420" y="189329"/>
                  </a:cubicBezTo>
                  <a:cubicBezTo>
                    <a:pt x="78853" y="189329"/>
                    <a:pt x="73529" y="184005"/>
                    <a:pt x="73529" y="177438"/>
                  </a:cubicBezTo>
                  <a:cubicBezTo>
                    <a:pt x="73529" y="170871"/>
                    <a:pt x="78853" y="165547"/>
                    <a:pt x="85420" y="165547"/>
                  </a:cubicBezTo>
                  <a:close/>
                  <a:moveTo>
                    <a:pt x="429885" y="73388"/>
                  </a:moveTo>
                  <a:cubicBezTo>
                    <a:pt x="436472" y="73388"/>
                    <a:pt x="441811" y="78712"/>
                    <a:pt x="441811" y="85279"/>
                  </a:cubicBezTo>
                  <a:cubicBezTo>
                    <a:pt x="441811" y="91846"/>
                    <a:pt x="436472" y="97170"/>
                    <a:pt x="429885" y="97170"/>
                  </a:cubicBezTo>
                  <a:cubicBezTo>
                    <a:pt x="423298" y="97170"/>
                    <a:pt x="417959" y="91846"/>
                    <a:pt x="417959" y="85279"/>
                  </a:cubicBezTo>
                  <a:cubicBezTo>
                    <a:pt x="417959" y="78712"/>
                    <a:pt x="423298" y="73388"/>
                    <a:pt x="429885" y="73388"/>
                  </a:cubicBezTo>
                  <a:close/>
                  <a:moveTo>
                    <a:pt x="177720" y="73388"/>
                  </a:moveTo>
                  <a:cubicBezTo>
                    <a:pt x="184287" y="73388"/>
                    <a:pt x="189611" y="78712"/>
                    <a:pt x="189611" y="85279"/>
                  </a:cubicBezTo>
                  <a:cubicBezTo>
                    <a:pt x="189611" y="91846"/>
                    <a:pt x="184287" y="97170"/>
                    <a:pt x="177720" y="97170"/>
                  </a:cubicBezTo>
                  <a:cubicBezTo>
                    <a:pt x="171153" y="97170"/>
                    <a:pt x="165829" y="91846"/>
                    <a:pt x="165829" y="85279"/>
                  </a:cubicBezTo>
                  <a:cubicBezTo>
                    <a:pt x="165829" y="78712"/>
                    <a:pt x="171153" y="73388"/>
                    <a:pt x="177720" y="73388"/>
                  </a:cubicBezTo>
                  <a:close/>
                  <a:moveTo>
                    <a:pt x="303775" y="42480"/>
                  </a:moveTo>
                  <a:cubicBezTo>
                    <a:pt x="310366" y="42480"/>
                    <a:pt x="315710" y="47815"/>
                    <a:pt x="315710" y="54396"/>
                  </a:cubicBezTo>
                  <a:lnTo>
                    <a:pt x="315710" y="69869"/>
                  </a:lnTo>
                  <a:cubicBezTo>
                    <a:pt x="315710" y="76449"/>
                    <a:pt x="310366" y="81785"/>
                    <a:pt x="303775" y="81785"/>
                  </a:cubicBezTo>
                  <a:cubicBezTo>
                    <a:pt x="297184" y="81785"/>
                    <a:pt x="291929" y="76449"/>
                    <a:pt x="291929" y="69869"/>
                  </a:cubicBezTo>
                  <a:lnTo>
                    <a:pt x="291929" y="54396"/>
                  </a:lnTo>
                  <a:cubicBezTo>
                    <a:pt x="291929" y="47815"/>
                    <a:pt x="297184" y="42480"/>
                    <a:pt x="303775" y="42480"/>
                  </a:cubicBezTo>
                  <a:close/>
                  <a:moveTo>
                    <a:pt x="303775" y="0"/>
                  </a:moveTo>
                  <a:cubicBezTo>
                    <a:pt x="394204" y="0"/>
                    <a:pt x="479560" y="40347"/>
                    <a:pt x="537058" y="108956"/>
                  </a:cubicBezTo>
                  <a:lnTo>
                    <a:pt x="537058" y="93048"/>
                  </a:lnTo>
                  <a:cubicBezTo>
                    <a:pt x="537058" y="86471"/>
                    <a:pt x="542309" y="81139"/>
                    <a:pt x="548895" y="81139"/>
                  </a:cubicBezTo>
                  <a:cubicBezTo>
                    <a:pt x="555482" y="81139"/>
                    <a:pt x="560822" y="86471"/>
                    <a:pt x="560822" y="93048"/>
                  </a:cubicBezTo>
                  <a:lnTo>
                    <a:pt x="560822" y="138994"/>
                  </a:lnTo>
                  <a:cubicBezTo>
                    <a:pt x="560822" y="145570"/>
                    <a:pt x="555482" y="150903"/>
                    <a:pt x="548895" y="150903"/>
                  </a:cubicBezTo>
                  <a:lnTo>
                    <a:pt x="502880" y="150903"/>
                  </a:lnTo>
                  <a:cubicBezTo>
                    <a:pt x="496293" y="150903"/>
                    <a:pt x="490953" y="145570"/>
                    <a:pt x="490953" y="138994"/>
                  </a:cubicBezTo>
                  <a:cubicBezTo>
                    <a:pt x="490953" y="132417"/>
                    <a:pt x="496293" y="127174"/>
                    <a:pt x="502880" y="127174"/>
                  </a:cubicBezTo>
                  <a:lnTo>
                    <a:pt x="521126" y="127174"/>
                  </a:lnTo>
                  <a:cubicBezTo>
                    <a:pt x="468168" y="62032"/>
                    <a:pt x="388419" y="23728"/>
                    <a:pt x="303775" y="23728"/>
                  </a:cubicBezTo>
                  <a:cubicBezTo>
                    <a:pt x="149440" y="23728"/>
                    <a:pt x="23764" y="149214"/>
                    <a:pt x="23764" y="303316"/>
                  </a:cubicBezTo>
                  <a:cubicBezTo>
                    <a:pt x="23764" y="457508"/>
                    <a:pt x="149440" y="582905"/>
                    <a:pt x="303775" y="582905"/>
                  </a:cubicBezTo>
                  <a:cubicBezTo>
                    <a:pt x="458199" y="582905"/>
                    <a:pt x="583786" y="457508"/>
                    <a:pt x="583786" y="303316"/>
                  </a:cubicBezTo>
                  <a:cubicBezTo>
                    <a:pt x="583786" y="278255"/>
                    <a:pt x="580492" y="253371"/>
                    <a:pt x="573906" y="229376"/>
                  </a:cubicBezTo>
                  <a:cubicBezTo>
                    <a:pt x="572126" y="223066"/>
                    <a:pt x="575864" y="216489"/>
                    <a:pt x="582273" y="214801"/>
                  </a:cubicBezTo>
                  <a:cubicBezTo>
                    <a:pt x="588592" y="213023"/>
                    <a:pt x="595089" y="216756"/>
                    <a:pt x="596869" y="223066"/>
                  </a:cubicBezTo>
                  <a:cubicBezTo>
                    <a:pt x="603990" y="249194"/>
                    <a:pt x="607639" y="276122"/>
                    <a:pt x="607639" y="303316"/>
                  </a:cubicBezTo>
                  <a:cubicBezTo>
                    <a:pt x="607639" y="470572"/>
                    <a:pt x="471283" y="606722"/>
                    <a:pt x="303775" y="606722"/>
                  </a:cubicBezTo>
                  <a:cubicBezTo>
                    <a:pt x="136267" y="606722"/>
                    <a:pt x="0" y="470572"/>
                    <a:pt x="0" y="303316"/>
                  </a:cubicBezTo>
                  <a:cubicBezTo>
                    <a:pt x="0" y="136061"/>
                    <a:pt x="136267" y="0"/>
                    <a:pt x="30377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00" name="矩形 99"/>
          <p:cNvSpPr/>
          <p:nvPr/>
        </p:nvSpPr>
        <p:spPr>
          <a:xfrm>
            <a:off x="6899432" y="2347957"/>
            <a:ext cx="3115003" cy="523220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TW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pple LiGothic Medium"/>
                <a:ea typeface="Apple LiGothic Medium"/>
                <a:cs typeface="Apple LiGothic Medium"/>
              </a:rPr>
              <a:t>已知探索未知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Apple LiGothic Medium"/>
              <a:ea typeface="Apple LiGothic Medium"/>
              <a:cs typeface="Apple LiGothic Medium"/>
            </a:endParaRPr>
          </a:p>
        </p:txBody>
      </p:sp>
      <p:sp>
        <p:nvSpPr>
          <p:cNvPr id="103" name="矩形 102"/>
          <p:cNvSpPr/>
          <p:nvPr/>
        </p:nvSpPr>
        <p:spPr>
          <a:xfrm>
            <a:off x="7431478" y="4684365"/>
            <a:ext cx="2771747" cy="822789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TW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pple LiGothic Medium"/>
                <a:ea typeface="Apple LiGothic Medium"/>
                <a:cs typeface="Apple LiGothic Medium"/>
              </a:rPr>
              <a:t>決定Ｉ</a:t>
            </a:r>
            <a:r>
              <a:rPr lang="en-US" altLang="zh-TW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pple LiGothic Medium"/>
                <a:ea typeface="Apple LiGothic Medium"/>
                <a:cs typeface="Apple LiGothic Medium"/>
              </a:rPr>
              <a:t>/ O </a:t>
            </a:r>
            <a:r>
              <a:rPr lang="zh-TW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pple LiGothic Medium"/>
                <a:ea typeface="Apple LiGothic Medium"/>
                <a:cs typeface="Apple LiGothic Medium"/>
              </a:rPr>
              <a:t>即可</a:t>
            </a:r>
            <a:endParaRPr lang="en-US" altLang="zh-TW" sz="2400" b="1" dirty="0" smtClean="0">
              <a:solidFill>
                <a:schemeClr val="tx1">
                  <a:lumMod val="85000"/>
                  <a:lumOff val="15000"/>
                </a:schemeClr>
              </a:solidFill>
              <a:latin typeface="Apple LiGothic Medium"/>
              <a:ea typeface="Apple LiGothic Medium"/>
              <a:cs typeface="Apple LiGothic Medium"/>
            </a:endParaRPr>
          </a:p>
          <a:p>
            <a:pPr algn="r">
              <a:lnSpc>
                <a:spcPct val="120000"/>
              </a:lnSpc>
            </a:pP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45" name="任意多边形 44"/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49"/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2" name="椭圆 50"/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3" name="任意多边形 52"/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BF18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 54">
            <a:extLst>
              <a:ext uri="{FF2B5EF4-FFF2-40B4-BE49-F238E27FC236}">
                <a16:creationId xmlns:a16="http://schemas.microsoft.com/office/drawing/2014/main" id="{CDDDA1C2-AD84-4460-ACF0-C8EB80617ED4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5">
            <a:extLst>
              <a:ext uri="{FF2B5EF4-FFF2-40B4-BE49-F238E27FC236}">
                <a16:creationId xmlns:a16="http://schemas.microsoft.com/office/drawing/2014/main" id="{2B7863BF-632D-4A1B-BE26-C36CFD1C556E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椭圆 49">
            <a:extLst>
              <a:ext uri="{FF2B5EF4-FFF2-40B4-BE49-F238E27FC236}">
                <a16:creationId xmlns:a16="http://schemas.microsoft.com/office/drawing/2014/main" id="{2E0A8E2A-E8F9-4573-8F96-BE19C5755C94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1" name="椭圆 50">
            <a:extLst>
              <a:ext uri="{FF2B5EF4-FFF2-40B4-BE49-F238E27FC236}">
                <a16:creationId xmlns:a16="http://schemas.microsoft.com/office/drawing/2014/main" id="{AC8FF012-4B59-4458-AE5B-D5A6B70A9220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2" name="任意多边形 58">
            <a:extLst>
              <a:ext uri="{FF2B5EF4-FFF2-40B4-BE49-F238E27FC236}">
                <a16:creationId xmlns:a16="http://schemas.microsoft.com/office/drawing/2014/main" id="{043FA4A9-82E7-45CC-8F03-A24A1C232444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4E6D937A-F0C7-4B98-AEF8-F6557EB579AA}"/>
              </a:ext>
            </a:extLst>
          </p:cNvPr>
          <p:cNvSpPr txBox="1"/>
          <p:nvPr/>
        </p:nvSpPr>
        <p:spPr>
          <a:xfrm>
            <a:off x="2242370" y="458879"/>
            <a:ext cx="4288353" cy="58477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200" b="1" dirty="0" smtClean="0">
                <a:solidFill>
                  <a:srgbClr val="3B3838"/>
                </a:solidFill>
                <a:latin typeface="Apple LiGothic Medium"/>
                <a:ea typeface="Apple LiGothic Medium"/>
                <a:cs typeface="Apple LiGothic Medium"/>
              </a:rPr>
              <a:t>利用機器學習方法ＮＮ</a:t>
            </a:r>
            <a:endParaRPr lang="zh-CN" altLang="en-US" sz="3200" b="1" dirty="0">
              <a:solidFill>
                <a:srgbClr val="3B3838"/>
              </a:solidFill>
              <a:latin typeface="Apple LiGothic Medium"/>
              <a:ea typeface="Apple LiGothic Medium"/>
              <a:cs typeface="Apple LiGothic Medium"/>
            </a:endParaRPr>
          </a:p>
        </p:txBody>
      </p:sp>
      <p:sp>
        <p:nvSpPr>
          <p:cNvPr id="66" name="椭圆 15">
            <a:extLst>
              <a:ext uri="{FF2B5EF4-FFF2-40B4-BE49-F238E27FC236}">
                <a16:creationId xmlns:a16="http://schemas.microsoft.com/office/drawing/2014/main" id="{33E83D53-E622-4904-9CF1-4CD22EACA243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" name="圖片 1" descr="1*QVIyc5HnGDWTNX3m-nIm9w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43" y="2027821"/>
            <a:ext cx="7040647" cy="380694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0143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F898DDB-FDF1-4625-9A29-377C59D45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76"/>
            <a:ext cx="12192000" cy="686117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806575" y="1707515"/>
            <a:ext cx="8579485" cy="34429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菱形 6"/>
          <p:cNvSpPr/>
          <p:nvPr/>
        </p:nvSpPr>
        <p:spPr>
          <a:xfrm>
            <a:off x="5944235" y="2085340"/>
            <a:ext cx="304165" cy="304165"/>
          </a:xfrm>
          <a:prstGeom prst="diamond">
            <a:avLst/>
          </a:pr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986848" y="2583815"/>
            <a:ext cx="42183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2000000000000000000" charset="0"/>
                <a:ea typeface="华文细黑" panose="02010600040101010101" charset="-122"/>
              </a:rPr>
              <a:t>PART FOUR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362324" y="3429000"/>
            <a:ext cx="5466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2000000000000000000" charset="0"/>
                <a:ea typeface="华文细黑" panose="02010600040101010101" charset="-122"/>
                <a:sym typeface="+mn-ea"/>
              </a:rPr>
              <a:t>成效評估</a:t>
            </a:r>
            <a:endParaRPr lang="zh-CN" altLang="en-US" sz="4000" b="1" dirty="0">
              <a:solidFill>
                <a:schemeClr val="tx1">
                  <a:lumMod val="75000"/>
                  <a:lumOff val="25000"/>
                </a:schemeClr>
              </a:solidFill>
              <a:latin typeface="Poppins SemiBold" panose="02000000000000000000" charset="0"/>
              <a:ea typeface="华文细黑" panose="02010600040101010101" charset="-122"/>
              <a:sym typeface="+mn-ea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738495" y="3324225"/>
            <a:ext cx="714375" cy="0"/>
          </a:xfrm>
          <a:prstGeom prst="line">
            <a:avLst/>
          </a:prstGeom>
          <a:ln w="50800" cmpd="sng">
            <a:solidFill>
              <a:srgbClr val="FFCC0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1063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1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6623625" cy="809534"/>
            <a:chOff x="2204270" y="458879"/>
            <a:chExt cx="6623625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5280625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雲端輔導室</a:t>
              </a:r>
              <a:r>
                <a:rPr lang="en-US" altLang="zh-TW" sz="3200" b="1" kern="0" dirty="0" smtClean="0">
                  <a:latin typeface="Apple LiGothic Medium"/>
                  <a:ea typeface="Apple LiGothic Medium"/>
                  <a:cs typeface="Apple LiGothic Medium"/>
                </a:rPr>
                <a:t>  </a:t>
              </a:r>
              <a:r>
                <a:rPr lang="zh-TW" altLang="en-US" sz="2400" b="1" kern="0" dirty="0" smtClean="0">
                  <a:latin typeface="Apple LiGothic Medium"/>
                  <a:ea typeface="Apple LiGothic Medium"/>
                  <a:cs typeface="Apple LiGothic Medium"/>
                </a:rPr>
                <a:t>感謝得勝者文教提供</a:t>
              </a:r>
              <a:endParaRPr lang="zh-TW" altLang="en-US" sz="3200" b="1" kern="0" dirty="0"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" name="圖片 1" descr="螢幕快照 2018-12-11 上午10.31.50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487" y="1688360"/>
            <a:ext cx="4836926" cy="4182181"/>
          </a:xfrm>
          <a:prstGeom prst="rect">
            <a:avLst/>
          </a:prstGeom>
        </p:spPr>
      </p:pic>
      <p:pic>
        <p:nvPicPr>
          <p:cNvPr id="5" name="圖片 4" descr="螢幕快照 2018-12-11 上午10.31.57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5646" y="1332102"/>
            <a:ext cx="6295464" cy="4631377"/>
          </a:xfrm>
          <a:prstGeom prst="rect">
            <a:avLst/>
          </a:prstGeom>
        </p:spPr>
      </p:pic>
      <p:pic>
        <p:nvPicPr>
          <p:cNvPr id="6" name="圖片 5" descr="螢幕快照 2018-12-11 上午10.39.41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588" y="386977"/>
            <a:ext cx="2040218" cy="8796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3874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6623625" cy="1077218"/>
            <a:chOff x="2204270" y="458879"/>
            <a:chExt cx="6623625" cy="1077218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5280625" cy="1077218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b="1" kern="0" dirty="0" smtClean="0">
                  <a:latin typeface="Apple LiGothic Medium"/>
                  <a:ea typeface="Apple LiGothic Medium"/>
                  <a:cs typeface="Apple LiGothic Medium"/>
                </a:rPr>
                <a:t>雲端輔導室</a:t>
              </a:r>
              <a:r>
                <a:rPr lang="en-US" altLang="zh-TW" sz="3200" b="1" kern="0" dirty="0" smtClean="0">
                  <a:latin typeface="Apple LiGothic Medium"/>
                  <a:ea typeface="Apple LiGothic Medium"/>
                  <a:cs typeface="Apple LiGothic Medium"/>
                </a:rPr>
                <a:t>  </a:t>
              </a:r>
              <a:r>
                <a:rPr lang="zh-TW" altLang="en-US" sz="2400" b="1" kern="0" dirty="0" smtClean="0">
                  <a:latin typeface="Apple LiGothic Medium"/>
                  <a:ea typeface="Apple LiGothic Medium"/>
                  <a:cs typeface="Apple LiGothic Medium"/>
                </a:rPr>
                <a:t>感謝</a:t>
              </a:r>
              <a:r>
                <a:rPr lang="zh-TW" altLang="en-US" sz="2400" b="1" kern="0" dirty="0">
                  <a:latin typeface="Apple LiGothic Medium"/>
                  <a:ea typeface="Apple LiGothic Medium"/>
                  <a:cs typeface="Apple LiGothic Medium"/>
                </a:rPr>
                <a:t>得勝者文教提供</a:t>
              </a:r>
              <a:endParaRPr lang="zh-TW" altLang="en-US" sz="3200" b="1" kern="0" dirty="0">
                <a:latin typeface="Apple LiGothic Medium"/>
                <a:ea typeface="Apple LiGothic Medium"/>
                <a:cs typeface="Apple LiGothic Medium"/>
              </a:endParaRPr>
            </a:p>
            <a:p>
              <a:endParaRPr lang="zh-TW" altLang="en-US" sz="3200" b="1" kern="0" dirty="0"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5" name="圖片 4" descr="螢幕快照 2018-12-11 上午10.37.1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795" y="1348402"/>
            <a:ext cx="6329221" cy="4181370"/>
          </a:xfrm>
          <a:prstGeom prst="rect">
            <a:avLst/>
          </a:prstGeom>
        </p:spPr>
      </p:pic>
      <p:pic>
        <p:nvPicPr>
          <p:cNvPr id="2" name="圖片 1" descr="螢幕快照 2018-12-11 上午10.32.0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46" y="1378570"/>
            <a:ext cx="6373795" cy="4151202"/>
          </a:xfrm>
          <a:prstGeom prst="rect">
            <a:avLst/>
          </a:prstGeom>
        </p:spPr>
      </p:pic>
      <p:pic>
        <p:nvPicPr>
          <p:cNvPr id="15" name="圖片 14" descr="螢幕快照 2018-12-11 上午10.39.41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0588" y="386977"/>
            <a:ext cx="2040218" cy="8796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3874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组合 112"/>
          <p:cNvGrpSpPr/>
          <p:nvPr/>
        </p:nvGrpSpPr>
        <p:grpSpPr>
          <a:xfrm>
            <a:off x="331337" y="1851118"/>
            <a:ext cx="858869" cy="996288"/>
            <a:chOff x="1017034" y="1785013"/>
            <a:chExt cx="858869" cy="996288"/>
          </a:xfrm>
        </p:grpSpPr>
        <p:sp>
          <p:nvSpPr>
            <p:cNvPr id="114" name="六边形 113"/>
            <p:cNvSpPr/>
            <p:nvPr/>
          </p:nvSpPr>
          <p:spPr>
            <a:xfrm rot="5400000">
              <a:off x="948325" y="1853722"/>
              <a:ext cx="996288" cy="858869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5" name="六边形 93"/>
            <p:cNvSpPr/>
            <p:nvPr/>
          </p:nvSpPr>
          <p:spPr>
            <a:xfrm>
              <a:off x="1223946" y="2060963"/>
              <a:ext cx="445046" cy="444389"/>
            </a:xfrm>
            <a:custGeom>
              <a:avLst/>
              <a:gdLst>
                <a:gd name="connsiteX0" fmla="*/ 414666 w 606487"/>
                <a:gd name="connsiteY0" fmla="*/ 244368 h 605592"/>
                <a:gd name="connsiteX1" fmla="*/ 440469 w 606487"/>
                <a:gd name="connsiteY1" fmla="*/ 270042 h 605592"/>
                <a:gd name="connsiteX2" fmla="*/ 440469 w 606487"/>
                <a:gd name="connsiteY2" fmla="*/ 381912 h 605592"/>
                <a:gd name="connsiteX3" fmla="*/ 414666 w 606487"/>
                <a:gd name="connsiteY3" fmla="*/ 407586 h 605592"/>
                <a:gd name="connsiteX4" fmla="*/ 388956 w 606487"/>
                <a:gd name="connsiteY4" fmla="*/ 381912 h 605592"/>
                <a:gd name="connsiteX5" fmla="*/ 388956 w 606487"/>
                <a:gd name="connsiteY5" fmla="*/ 270042 h 605592"/>
                <a:gd name="connsiteX6" fmla="*/ 414666 w 606487"/>
                <a:gd name="connsiteY6" fmla="*/ 244368 h 605592"/>
                <a:gd name="connsiteX7" fmla="*/ 302702 w 606487"/>
                <a:gd name="connsiteY7" fmla="*/ 167240 h 605592"/>
                <a:gd name="connsiteX8" fmla="*/ 328412 w 606487"/>
                <a:gd name="connsiteY8" fmla="*/ 192915 h 605592"/>
                <a:gd name="connsiteX9" fmla="*/ 328412 w 606487"/>
                <a:gd name="connsiteY9" fmla="*/ 381911 h 605592"/>
                <a:gd name="connsiteX10" fmla="*/ 302702 w 606487"/>
                <a:gd name="connsiteY10" fmla="*/ 407586 h 605592"/>
                <a:gd name="connsiteX11" fmla="*/ 276899 w 606487"/>
                <a:gd name="connsiteY11" fmla="*/ 381911 h 605592"/>
                <a:gd name="connsiteX12" fmla="*/ 276899 w 606487"/>
                <a:gd name="connsiteY12" fmla="*/ 192915 h 605592"/>
                <a:gd name="connsiteX13" fmla="*/ 302702 w 606487"/>
                <a:gd name="connsiteY13" fmla="*/ 167240 h 605592"/>
                <a:gd name="connsiteX14" fmla="*/ 190632 w 606487"/>
                <a:gd name="connsiteY14" fmla="*/ 107965 h 605592"/>
                <a:gd name="connsiteX15" fmla="*/ 216353 w 606487"/>
                <a:gd name="connsiteY15" fmla="*/ 133737 h 605592"/>
                <a:gd name="connsiteX16" fmla="*/ 216353 w 606487"/>
                <a:gd name="connsiteY16" fmla="*/ 381907 h 605592"/>
                <a:gd name="connsiteX17" fmla="*/ 190632 w 606487"/>
                <a:gd name="connsiteY17" fmla="*/ 407586 h 605592"/>
                <a:gd name="connsiteX18" fmla="*/ 164911 w 606487"/>
                <a:gd name="connsiteY18" fmla="*/ 381907 h 605592"/>
                <a:gd name="connsiteX19" fmla="*/ 164911 w 606487"/>
                <a:gd name="connsiteY19" fmla="*/ 133737 h 605592"/>
                <a:gd name="connsiteX20" fmla="*/ 190632 w 606487"/>
                <a:gd name="connsiteY20" fmla="*/ 107965 h 605592"/>
                <a:gd name="connsiteX21" fmla="*/ 86256 w 606487"/>
                <a:gd name="connsiteY21" fmla="*/ 51447 h 605592"/>
                <a:gd name="connsiteX22" fmla="*/ 86256 w 606487"/>
                <a:gd name="connsiteY22" fmla="*/ 464229 h 605592"/>
                <a:gd name="connsiteX23" fmla="*/ 517724 w 606487"/>
                <a:gd name="connsiteY23" fmla="*/ 464229 h 605592"/>
                <a:gd name="connsiteX24" fmla="*/ 517724 w 606487"/>
                <a:gd name="connsiteY24" fmla="*/ 51447 h 605592"/>
                <a:gd name="connsiteX25" fmla="*/ 25719 w 606487"/>
                <a:gd name="connsiteY25" fmla="*/ 0 h 605592"/>
                <a:gd name="connsiteX26" fmla="*/ 580861 w 606487"/>
                <a:gd name="connsiteY26" fmla="*/ 0 h 605592"/>
                <a:gd name="connsiteX27" fmla="*/ 606487 w 606487"/>
                <a:gd name="connsiteY27" fmla="*/ 25677 h 605592"/>
                <a:gd name="connsiteX28" fmla="*/ 579468 w 606487"/>
                <a:gd name="connsiteY28" fmla="*/ 51447 h 605592"/>
                <a:gd name="connsiteX29" fmla="*/ 569162 w 606487"/>
                <a:gd name="connsiteY29" fmla="*/ 51447 h 605592"/>
                <a:gd name="connsiteX30" fmla="*/ 569162 w 606487"/>
                <a:gd name="connsiteY30" fmla="*/ 488608 h 605592"/>
                <a:gd name="connsiteX31" fmla="*/ 543443 w 606487"/>
                <a:gd name="connsiteY31" fmla="*/ 514285 h 605592"/>
                <a:gd name="connsiteX32" fmla="*/ 476499 w 606487"/>
                <a:gd name="connsiteY32" fmla="*/ 514285 h 605592"/>
                <a:gd name="connsiteX33" fmla="*/ 476499 w 606487"/>
                <a:gd name="connsiteY33" fmla="*/ 579915 h 605592"/>
                <a:gd name="connsiteX34" fmla="*/ 450687 w 606487"/>
                <a:gd name="connsiteY34" fmla="*/ 605592 h 605592"/>
                <a:gd name="connsiteX35" fmla="*/ 424968 w 606487"/>
                <a:gd name="connsiteY35" fmla="*/ 579915 h 605592"/>
                <a:gd name="connsiteX36" fmla="*/ 424968 w 606487"/>
                <a:gd name="connsiteY36" fmla="*/ 514285 h 605592"/>
                <a:gd name="connsiteX37" fmla="*/ 180219 w 606487"/>
                <a:gd name="connsiteY37" fmla="*/ 514285 h 605592"/>
                <a:gd name="connsiteX38" fmla="*/ 180219 w 606487"/>
                <a:gd name="connsiteY38" fmla="*/ 579915 h 605592"/>
                <a:gd name="connsiteX39" fmla="*/ 154500 w 606487"/>
                <a:gd name="connsiteY39" fmla="*/ 605592 h 605592"/>
                <a:gd name="connsiteX40" fmla="*/ 128688 w 606487"/>
                <a:gd name="connsiteY40" fmla="*/ 579915 h 605592"/>
                <a:gd name="connsiteX41" fmla="*/ 128688 w 606487"/>
                <a:gd name="connsiteY41" fmla="*/ 514285 h 605592"/>
                <a:gd name="connsiteX42" fmla="*/ 61744 w 606487"/>
                <a:gd name="connsiteY42" fmla="*/ 514285 h 605592"/>
                <a:gd name="connsiteX43" fmla="*/ 36025 w 606487"/>
                <a:gd name="connsiteY43" fmla="*/ 488608 h 605592"/>
                <a:gd name="connsiteX44" fmla="*/ 36025 w 606487"/>
                <a:gd name="connsiteY44" fmla="*/ 51447 h 605592"/>
                <a:gd name="connsiteX45" fmla="*/ 25719 w 606487"/>
                <a:gd name="connsiteY45" fmla="*/ 51447 h 605592"/>
                <a:gd name="connsiteX46" fmla="*/ 0 w 606487"/>
                <a:gd name="connsiteY46" fmla="*/ 25677 h 605592"/>
                <a:gd name="connsiteX47" fmla="*/ 25719 w 606487"/>
                <a:gd name="connsiteY47" fmla="*/ 0 h 60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606487" h="605592">
                  <a:moveTo>
                    <a:pt x="414666" y="244368"/>
                  </a:moveTo>
                  <a:cubicBezTo>
                    <a:pt x="428774" y="244368"/>
                    <a:pt x="440469" y="255954"/>
                    <a:pt x="440469" y="270042"/>
                  </a:cubicBezTo>
                  <a:lnTo>
                    <a:pt x="440469" y="381912"/>
                  </a:lnTo>
                  <a:cubicBezTo>
                    <a:pt x="439170" y="396000"/>
                    <a:pt x="428774" y="407586"/>
                    <a:pt x="414666" y="407586"/>
                  </a:cubicBezTo>
                  <a:cubicBezTo>
                    <a:pt x="400465" y="407586"/>
                    <a:pt x="388956" y="396000"/>
                    <a:pt x="388956" y="381912"/>
                  </a:cubicBezTo>
                  <a:lnTo>
                    <a:pt x="388956" y="270042"/>
                  </a:lnTo>
                  <a:cubicBezTo>
                    <a:pt x="388956" y="255954"/>
                    <a:pt x="400558" y="244368"/>
                    <a:pt x="414666" y="244368"/>
                  </a:cubicBezTo>
                  <a:close/>
                  <a:moveTo>
                    <a:pt x="302702" y="167240"/>
                  </a:moveTo>
                  <a:cubicBezTo>
                    <a:pt x="316810" y="167240"/>
                    <a:pt x="328412" y="178826"/>
                    <a:pt x="328412" y="192915"/>
                  </a:cubicBezTo>
                  <a:lnTo>
                    <a:pt x="328412" y="381911"/>
                  </a:lnTo>
                  <a:cubicBezTo>
                    <a:pt x="328412" y="396000"/>
                    <a:pt x="316810" y="407586"/>
                    <a:pt x="302702" y="407586"/>
                  </a:cubicBezTo>
                  <a:cubicBezTo>
                    <a:pt x="288408" y="407586"/>
                    <a:pt x="276899" y="396000"/>
                    <a:pt x="276899" y="381911"/>
                  </a:cubicBezTo>
                  <a:lnTo>
                    <a:pt x="276899" y="192915"/>
                  </a:lnTo>
                  <a:cubicBezTo>
                    <a:pt x="276899" y="178826"/>
                    <a:pt x="288594" y="167240"/>
                    <a:pt x="302702" y="167240"/>
                  </a:cubicBezTo>
                  <a:close/>
                  <a:moveTo>
                    <a:pt x="190632" y="107965"/>
                  </a:moveTo>
                  <a:cubicBezTo>
                    <a:pt x="204746" y="107965"/>
                    <a:pt x="216353" y="119646"/>
                    <a:pt x="216353" y="133737"/>
                  </a:cubicBezTo>
                  <a:lnTo>
                    <a:pt x="216353" y="381907"/>
                  </a:lnTo>
                  <a:cubicBezTo>
                    <a:pt x="216353" y="395998"/>
                    <a:pt x="204746" y="407586"/>
                    <a:pt x="190632" y="407586"/>
                  </a:cubicBezTo>
                  <a:cubicBezTo>
                    <a:pt x="176425" y="407586"/>
                    <a:pt x="164911" y="395998"/>
                    <a:pt x="164911" y="381907"/>
                  </a:cubicBezTo>
                  <a:lnTo>
                    <a:pt x="164911" y="133737"/>
                  </a:lnTo>
                  <a:cubicBezTo>
                    <a:pt x="164911" y="119646"/>
                    <a:pt x="176518" y="107965"/>
                    <a:pt x="190632" y="107965"/>
                  </a:cubicBezTo>
                  <a:close/>
                  <a:moveTo>
                    <a:pt x="86256" y="51447"/>
                  </a:moveTo>
                  <a:lnTo>
                    <a:pt x="86256" y="464229"/>
                  </a:lnTo>
                  <a:lnTo>
                    <a:pt x="517724" y="464229"/>
                  </a:lnTo>
                  <a:lnTo>
                    <a:pt x="517724" y="51447"/>
                  </a:lnTo>
                  <a:close/>
                  <a:moveTo>
                    <a:pt x="25719" y="0"/>
                  </a:moveTo>
                  <a:lnTo>
                    <a:pt x="580861" y="0"/>
                  </a:lnTo>
                  <a:cubicBezTo>
                    <a:pt x="594974" y="0"/>
                    <a:pt x="606580" y="11587"/>
                    <a:pt x="606487" y="25677"/>
                  </a:cubicBezTo>
                  <a:cubicBezTo>
                    <a:pt x="606487" y="39767"/>
                    <a:pt x="593581" y="51447"/>
                    <a:pt x="579468" y="51447"/>
                  </a:cubicBezTo>
                  <a:lnTo>
                    <a:pt x="569162" y="51447"/>
                  </a:lnTo>
                  <a:lnTo>
                    <a:pt x="569162" y="488608"/>
                  </a:lnTo>
                  <a:cubicBezTo>
                    <a:pt x="569162" y="503996"/>
                    <a:pt x="557556" y="514285"/>
                    <a:pt x="543443" y="514285"/>
                  </a:cubicBezTo>
                  <a:lnTo>
                    <a:pt x="476499" y="514285"/>
                  </a:lnTo>
                  <a:lnTo>
                    <a:pt x="476499" y="579915"/>
                  </a:lnTo>
                  <a:cubicBezTo>
                    <a:pt x="476499" y="594005"/>
                    <a:pt x="464800" y="605592"/>
                    <a:pt x="450687" y="605592"/>
                  </a:cubicBezTo>
                  <a:cubicBezTo>
                    <a:pt x="436574" y="605592"/>
                    <a:pt x="424968" y="594005"/>
                    <a:pt x="424968" y="579915"/>
                  </a:cubicBezTo>
                  <a:lnTo>
                    <a:pt x="424968" y="514285"/>
                  </a:lnTo>
                  <a:lnTo>
                    <a:pt x="180219" y="514285"/>
                  </a:lnTo>
                  <a:lnTo>
                    <a:pt x="180219" y="579915"/>
                  </a:lnTo>
                  <a:cubicBezTo>
                    <a:pt x="180219" y="594005"/>
                    <a:pt x="168613" y="605592"/>
                    <a:pt x="154500" y="605592"/>
                  </a:cubicBezTo>
                  <a:cubicBezTo>
                    <a:pt x="140387" y="605592"/>
                    <a:pt x="128688" y="594005"/>
                    <a:pt x="128688" y="579915"/>
                  </a:cubicBezTo>
                  <a:lnTo>
                    <a:pt x="128688" y="514285"/>
                  </a:lnTo>
                  <a:lnTo>
                    <a:pt x="61744" y="514285"/>
                  </a:lnTo>
                  <a:cubicBezTo>
                    <a:pt x="47631" y="514285"/>
                    <a:pt x="36025" y="502698"/>
                    <a:pt x="36025" y="488608"/>
                  </a:cubicBezTo>
                  <a:lnTo>
                    <a:pt x="36025" y="51447"/>
                  </a:lnTo>
                  <a:lnTo>
                    <a:pt x="25719" y="51447"/>
                  </a:lnTo>
                  <a:cubicBezTo>
                    <a:pt x="11606" y="51447"/>
                    <a:pt x="0" y="39767"/>
                    <a:pt x="0" y="25677"/>
                  </a:cubicBezTo>
                  <a:cubicBezTo>
                    <a:pt x="0" y="11587"/>
                    <a:pt x="11606" y="0"/>
                    <a:pt x="257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110" name="组合 109"/>
          <p:cNvGrpSpPr/>
          <p:nvPr/>
        </p:nvGrpSpPr>
        <p:grpSpPr>
          <a:xfrm>
            <a:off x="286514" y="4144375"/>
            <a:ext cx="858869" cy="996288"/>
            <a:chOff x="1017034" y="1785013"/>
            <a:chExt cx="858869" cy="996288"/>
          </a:xfrm>
        </p:grpSpPr>
        <p:sp>
          <p:nvSpPr>
            <p:cNvPr id="111" name="六边形 110"/>
            <p:cNvSpPr/>
            <p:nvPr/>
          </p:nvSpPr>
          <p:spPr>
            <a:xfrm rot="5400000">
              <a:off x="948325" y="1853722"/>
              <a:ext cx="996288" cy="858869"/>
            </a:xfrm>
            <a:prstGeom prst="hexag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2" name="六边形 96"/>
            <p:cNvSpPr/>
            <p:nvPr/>
          </p:nvSpPr>
          <p:spPr>
            <a:xfrm>
              <a:off x="1223946" y="2060971"/>
              <a:ext cx="445046" cy="444374"/>
            </a:xfrm>
            <a:custGeom>
              <a:avLst/>
              <a:gdLst>
                <a:gd name="connsiteX0" fmla="*/ 303775 w 607639"/>
                <a:gd name="connsiteY0" fmla="*/ 525007 h 606722"/>
                <a:gd name="connsiteX1" fmla="*/ 315710 w 607639"/>
                <a:gd name="connsiteY1" fmla="*/ 536902 h 606722"/>
                <a:gd name="connsiteX2" fmla="*/ 315710 w 607639"/>
                <a:gd name="connsiteY2" fmla="*/ 552347 h 606722"/>
                <a:gd name="connsiteX3" fmla="*/ 303775 w 607639"/>
                <a:gd name="connsiteY3" fmla="*/ 564241 h 606722"/>
                <a:gd name="connsiteX4" fmla="*/ 291929 w 607639"/>
                <a:gd name="connsiteY4" fmla="*/ 552347 h 606722"/>
                <a:gd name="connsiteX5" fmla="*/ 291929 w 607639"/>
                <a:gd name="connsiteY5" fmla="*/ 536902 h 606722"/>
                <a:gd name="connsiteX6" fmla="*/ 303775 w 607639"/>
                <a:gd name="connsiteY6" fmla="*/ 525007 h 606722"/>
                <a:gd name="connsiteX7" fmla="*/ 429885 w 607639"/>
                <a:gd name="connsiteY7" fmla="*/ 509483 h 606722"/>
                <a:gd name="connsiteX8" fmla="*/ 441811 w 607639"/>
                <a:gd name="connsiteY8" fmla="*/ 521409 h 606722"/>
                <a:gd name="connsiteX9" fmla="*/ 429885 w 607639"/>
                <a:gd name="connsiteY9" fmla="*/ 533335 h 606722"/>
                <a:gd name="connsiteX10" fmla="*/ 417959 w 607639"/>
                <a:gd name="connsiteY10" fmla="*/ 521409 h 606722"/>
                <a:gd name="connsiteX11" fmla="*/ 429885 w 607639"/>
                <a:gd name="connsiteY11" fmla="*/ 509483 h 606722"/>
                <a:gd name="connsiteX12" fmla="*/ 177720 w 607639"/>
                <a:gd name="connsiteY12" fmla="*/ 509483 h 606722"/>
                <a:gd name="connsiteX13" fmla="*/ 189611 w 607639"/>
                <a:gd name="connsiteY13" fmla="*/ 521409 h 606722"/>
                <a:gd name="connsiteX14" fmla="*/ 177720 w 607639"/>
                <a:gd name="connsiteY14" fmla="*/ 533335 h 606722"/>
                <a:gd name="connsiteX15" fmla="*/ 165829 w 607639"/>
                <a:gd name="connsiteY15" fmla="*/ 521409 h 606722"/>
                <a:gd name="connsiteX16" fmla="*/ 177720 w 607639"/>
                <a:gd name="connsiteY16" fmla="*/ 509483 h 606722"/>
                <a:gd name="connsiteX17" fmla="*/ 522185 w 607639"/>
                <a:gd name="connsiteY17" fmla="*/ 417324 h 606722"/>
                <a:gd name="connsiteX18" fmla="*/ 534111 w 607639"/>
                <a:gd name="connsiteY18" fmla="*/ 429250 h 606722"/>
                <a:gd name="connsiteX19" fmla="*/ 522185 w 607639"/>
                <a:gd name="connsiteY19" fmla="*/ 441176 h 606722"/>
                <a:gd name="connsiteX20" fmla="*/ 510259 w 607639"/>
                <a:gd name="connsiteY20" fmla="*/ 429250 h 606722"/>
                <a:gd name="connsiteX21" fmla="*/ 522185 w 607639"/>
                <a:gd name="connsiteY21" fmla="*/ 417324 h 606722"/>
                <a:gd name="connsiteX22" fmla="*/ 85420 w 607639"/>
                <a:gd name="connsiteY22" fmla="*/ 417324 h 606722"/>
                <a:gd name="connsiteX23" fmla="*/ 97311 w 607639"/>
                <a:gd name="connsiteY23" fmla="*/ 429250 h 606722"/>
                <a:gd name="connsiteX24" fmla="*/ 85420 w 607639"/>
                <a:gd name="connsiteY24" fmla="*/ 441176 h 606722"/>
                <a:gd name="connsiteX25" fmla="*/ 73529 w 607639"/>
                <a:gd name="connsiteY25" fmla="*/ 429250 h 606722"/>
                <a:gd name="connsiteX26" fmla="*/ 85420 w 607639"/>
                <a:gd name="connsiteY26" fmla="*/ 417324 h 606722"/>
                <a:gd name="connsiteX27" fmla="*/ 537643 w 607639"/>
                <a:gd name="connsiteY27" fmla="*/ 291506 h 606722"/>
                <a:gd name="connsiteX28" fmla="*/ 555628 w 607639"/>
                <a:gd name="connsiteY28" fmla="*/ 291506 h 606722"/>
                <a:gd name="connsiteX29" fmla="*/ 567558 w 607639"/>
                <a:gd name="connsiteY29" fmla="*/ 303316 h 606722"/>
                <a:gd name="connsiteX30" fmla="*/ 555628 w 607639"/>
                <a:gd name="connsiteY30" fmla="*/ 315216 h 606722"/>
                <a:gd name="connsiteX31" fmla="*/ 537643 w 607639"/>
                <a:gd name="connsiteY31" fmla="*/ 315216 h 606722"/>
                <a:gd name="connsiteX32" fmla="*/ 525713 w 607639"/>
                <a:gd name="connsiteY32" fmla="*/ 303316 h 606722"/>
                <a:gd name="connsiteX33" fmla="*/ 537643 w 607639"/>
                <a:gd name="connsiteY33" fmla="*/ 291506 h 606722"/>
                <a:gd name="connsiteX34" fmla="*/ 51991 w 607639"/>
                <a:gd name="connsiteY34" fmla="*/ 291506 h 606722"/>
                <a:gd name="connsiteX35" fmla="*/ 69946 w 607639"/>
                <a:gd name="connsiteY35" fmla="*/ 291506 h 606722"/>
                <a:gd name="connsiteX36" fmla="*/ 81856 w 607639"/>
                <a:gd name="connsiteY36" fmla="*/ 303316 h 606722"/>
                <a:gd name="connsiteX37" fmla="*/ 69946 w 607639"/>
                <a:gd name="connsiteY37" fmla="*/ 315216 h 606722"/>
                <a:gd name="connsiteX38" fmla="*/ 51991 w 607639"/>
                <a:gd name="connsiteY38" fmla="*/ 315216 h 606722"/>
                <a:gd name="connsiteX39" fmla="*/ 40081 w 607639"/>
                <a:gd name="connsiteY39" fmla="*/ 303316 h 606722"/>
                <a:gd name="connsiteX40" fmla="*/ 51991 w 607639"/>
                <a:gd name="connsiteY40" fmla="*/ 291506 h 606722"/>
                <a:gd name="connsiteX41" fmla="*/ 412608 w 607639"/>
                <a:gd name="connsiteY41" fmla="*/ 222096 h 606722"/>
                <a:gd name="connsiteX42" fmla="*/ 345491 w 607639"/>
                <a:gd name="connsiteY42" fmla="*/ 334245 h 606722"/>
                <a:gd name="connsiteX43" fmla="*/ 412608 w 607639"/>
                <a:gd name="connsiteY43" fmla="*/ 334245 h 606722"/>
                <a:gd name="connsiteX44" fmla="*/ 427651 w 607639"/>
                <a:gd name="connsiteY44" fmla="*/ 167533 h 606722"/>
                <a:gd name="connsiteX45" fmla="*/ 436375 w 607639"/>
                <a:gd name="connsiteY45" fmla="*/ 178996 h 606722"/>
                <a:gd name="connsiteX46" fmla="*/ 436375 w 607639"/>
                <a:gd name="connsiteY46" fmla="*/ 334245 h 606722"/>
                <a:gd name="connsiteX47" fmla="*/ 469399 w 607639"/>
                <a:gd name="connsiteY47" fmla="*/ 334245 h 606722"/>
                <a:gd name="connsiteX48" fmla="*/ 481327 w 607639"/>
                <a:gd name="connsiteY48" fmla="*/ 346153 h 606722"/>
                <a:gd name="connsiteX49" fmla="*/ 469399 w 607639"/>
                <a:gd name="connsiteY49" fmla="*/ 357973 h 606722"/>
                <a:gd name="connsiteX50" fmla="*/ 436375 w 607639"/>
                <a:gd name="connsiteY50" fmla="*/ 357973 h 606722"/>
                <a:gd name="connsiteX51" fmla="*/ 436375 w 607639"/>
                <a:gd name="connsiteY51" fmla="*/ 427733 h 606722"/>
                <a:gd name="connsiteX52" fmla="*/ 424536 w 607639"/>
                <a:gd name="connsiteY52" fmla="*/ 439552 h 606722"/>
                <a:gd name="connsiteX53" fmla="*/ 412608 w 607639"/>
                <a:gd name="connsiteY53" fmla="*/ 427733 h 606722"/>
                <a:gd name="connsiteX54" fmla="*/ 412608 w 607639"/>
                <a:gd name="connsiteY54" fmla="*/ 357973 h 606722"/>
                <a:gd name="connsiteX55" fmla="*/ 324573 w 607639"/>
                <a:gd name="connsiteY55" fmla="*/ 357973 h 606722"/>
                <a:gd name="connsiteX56" fmla="*/ 314158 w 607639"/>
                <a:gd name="connsiteY56" fmla="*/ 352019 h 606722"/>
                <a:gd name="connsiteX57" fmla="*/ 314336 w 607639"/>
                <a:gd name="connsiteY57" fmla="*/ 340022 h 606722"/>
                <a:gd name="connsiteX58" fmla="*/ 414299 w 607639"/>
                <a:gd name="connsiteY58" fmla="*/ 172953 h 606722"/>
                <a:gd name="connsiteX59" fmla="*/ 427651 w 607639"/>
                <a:gd name="connsiteY59" fmla="*/ 167533 h 606722"/>
                <a:gd name="connsiteX60" fmla="*/ 216270 w 607639"/>
                <a:gd name="connsiteY60" fmla="*/ 167099 h 606722"/>
                <a:gd name="connsiteX61" fmla="*/ 290518 w 607639"/>
                <a:gd name="connsiteY61" fmla="*/ 241210 h 606722"/>
                <a:gd name="connsiteX62" fmla="*/ 242978 w 607639"/>
                <a:gd name="connsiteY62" fmla="*/ 355754 h 606722"/>
                <a:gd name="connsiteX63" fmla="*/ 182707 w 607639"/>
                <a:gd name="connsiteY63" fmla="*/ 415825 h 606722"/>
                <a:gd name="connsiteX64" fmla="*/ 278588 w 607639"/>
                <a:gd name="connsiteY64" fmla="*/ 415825 h 606722"/>
                <a:gd name="connsiteX65" fmla="*/ 290518 w 607639"/>
                <a:gd name="connsiteY65" fmla="*/ 427734 h 606722"/>
                <a:gd name="connsiteX66" fmla="*/ 278588 w 607639"/>
                <a:gd name="connsiteY66" fmla="*/ 439552 h 606722"/>
                <a:gd name="connsiteX67" fmla="*/ 154040 w 607639"/>
                <a:gd name="connsiteY67" fmla="*/ 439552 h 606722"/>
                <a:gd name="connsiteX68" fmla="*/ 143001 w 607639"/>
                <a:gd name="connsiteY68" fmla="*/ 432265 h 606722"/>
                <a:gd name="connsiteX69" fmla="*/ 145582 w 607639"/>
                <a:gd name="connsiteY69" fmla="*/ 419292 h 606722"/>
                <a:gd name="connsiteX70" fmla="*/ 226152 w 607639"/>
                <a:gd name="connsiteY70" fmla="*/ 338959 h 606722"/>
                <a:gd name="connsiteX71" fmla="*/ 266659 w 607639"/>
                <a:gd name="connsiteY71" fmla="*/ 241210 h 606722"/>
                <a:gd name="connsiteX72" fmla="*/ 216270 w 607639"/>
                <a:gd name="connsiteY72" fmla="*/ 190914 h 606722"/>
                <a:gd name="connsiteX73" fmla="*/ 165880 w 607639"/>
                <a:gd name="connsiteY73" fmla="*/ 241210 h 606722"/>
                <a:gd name="connsiteX74" fmla="*/ 154040 w 607639"/>
                <a:gd name="connsiteY74" fmla="*/ 253029 h 606722"/>
                <a:gd name="connsiteX75" fmla="*/ 142110 w 607639"/>
                <a:gd name="connsiteY75" fmla="*/ 241210 h 606722"/>
                <a:gd name="connsiteX76" fmla="*/ 216270 w 607639"/>
                <a:gd name="connsiteY76" fmla="*/ 167099 h 606722"/>
                <a:gd name="connsiteX77" fmla="*/ 522185 w 607639"/>
                <a:gd name="connsiteY77" fmla="*/ 165547 h 606722"/>
                <a:gd name="connsiteX78" fmla="*/ 534111 w 607639"/>
                <a:gd name="connsiteY78" fmla="*/ 177438 h 606722"/>
                <a:gd name="connsiteX79" fmla="*/ 522185 w 607639"/>
                <a:gd name="connsiteY79" fmla="*/ 189329 h 606722"/>
                <a:gd name="connsiteX80" fmla="*/ 510259 w 607639"/>
                <a:gd name="connsiteY80" fmla="*/ 177438 h 606722"/>
                <a:gd name="connsiteX81" fmla="*/ 522185 w 607639"/>
                <a:gd name="connsiteY81" fmla="*/ 165547 h 606722"/>
                <a:gd name="connsiteX82" fmla="*/ 85420 w 607639"/>
                <a:gd name="connsiteY82" fmla="*/ 165547 h 606722"/>
                <a:gd name="connsiteX83" fmla="*/ 97311 w 607639"/>
                <a:gd name="connsiteY83" fmla="*/ 177438 h 606722"/>
                <a:gd name="connsiteX84" fmla="*/ 85420 w 607639"/>
                <a:gd name="connsiteY84" fmla="*/ 189329 h 606722"/>
                <a:gd name="connsiteX85" fmla="*/ 73529 w 607639"/>
                <a:gd name="connsiteY85" fmla="*/ 177438 h 606722"/>
                <a:gd name="connsiteX86" fmla="*/ 85420 w 607639"/>
                <a:gd name="connsiteY86" fmla="*/ 165547 h 606722"/>
                <a:gd name="connsiteX87" fmla="*/ 429885 w 607639"/>
                <a:gd name="connsiteY87" fmla="*/ 73388 h 606722"/>
                <a:gd name="connsiteX88" fmla="*/ 441811 w 607639"/>
                <a:gd name="connsiteY88" fmla="*/ 85279 h 606722"/>
                <a:gd name="connsiteX89" fmla="*/ 429885 w 607639"/>
                <a:gd name="connsiteY89" fmla="*/ 97170 h 606722"/>
                <a:gd name="connsiteX90" fmla="*/ 417959 w 607639"/>
                <a:gd name="connsiteY90" fmla="*/ 85279 h 606722"/>
                <a:gd name="connsiteX91" fmla="*/ 429885 w 607639"/>
                <a:gd name="connsiteY91" fmla="*/ 73388 h 606722"/>
                <a:gd name="connsiteX92" fmla="*/ 177720 w 607639"/>
                <a:gd name="connsiteY92" fmla="*/ 73388 h 606722"/>
                <a:gd name="connsiteX93" fmla="*/ 189611 w 607639"/>
                <a:gd name="connsiteY93" fmla="*/ 85279 h 606722"/>
                <a:gd name="connsiteX94" fmla="*/ 177720 w 607639"/>
                <a:gd name="connsiteY94" fmla="*/ 97170 h 606722"/>
                <a:gd name="connsiteX95" fmla="*/ 165829 w 607639"/>
                <a:gd name="connsiteY95" fmla="*/ 85279 h 606722"/>
                <a:gd name="connsiteX96" fmla="*/ 177720 w 607639"/>
                <a:gd name="connsiteY96" fmla="*/ 73388 h 606722"/>
                <a:gd name="connsiteX97" fmla="*/ 303775 w 607639"/>
                <a:gd name="connsiteY97" fmla="*/ 42480 h 606722"/>
                <a:gd name="connsiteX98" fmla="*/ 315710 w 607639"/>
                <a:gd name="connsiteY98" fmla="*/ 54396 h 606722"/>
                <a:gd name="connsiteX99" fmla="*/ 315710 w 607639"/>
                <a:gd name="connsiteY99" fmla="*/ 69869 h 606722"/>
                <a:gd name="connsiteX100" fmla="*/ 303775 w 607639"/>
                <a:gd name="connsiteY100" fmla="*/ 81785 h 606722"/>
                <a:gd name="connsiteX101" fmla="*/ 291929 w 607639"/>
                <a:gd name="connsiteY101" fmla="*/ 69869 h 606722"/>
                <a:gd name="connsiteX102" fmla="*/ 291929 w 607639"/>
                <a:gd name="connsiteY102" fmla="*/ 54396 h 606722"/>
                <a:gd name="connsiteX103" fmla="*/ 303775 w 607639"/>
                <a:gd name="connsiteY103" fmla="*/ 42480 h 606722"/>
                <a:gd name="connsiteX104" fmla="*/ 303775 w 607639"/>
                <a:gd name="connsiteY104" fmla="*/ 0 h 606722"/>
                <a:gd name="connsiteX105" fmla="*/ 537058 w 607639"/>
                <a:gd name="connsiteY105" fmla="*/ 108956 h 606722"/>
                <a:gd name="connsiteX106" fmla="*/ 537058 w 607639"/>
                <a:gd name="connsiteY106" fmla="*/ 93048 h 606722"/>
                <a:gd name="connsiteX107" fmla="*/ 548895 w 607639"/>
                <a:gd name="connsiteY107" fmla="*/ 81139 h 606722"/>
                <a:gd name="connsiteX108" fmla="*/ 560822 w 607639"/>
                <a:gd name="connsiteY108" fmla="*/ 93048 h 606722"/>
                <a:gd name="connsiteX109" fmla="*/ 560822 w 607639"/>
                <a:gd name="connsiteY109" fmla="*/ 138994 h 606722"/>
                <a:gd name="connsiteX110" fmla="*/ 548895 w 607639"/>
                <a:gd name="connsiteY110" fmla="*/ 150903 h 606722"/>
                <a:gd name="connsiteX111" fmla="*/ 502880 w 607639"/>
                <a:gd name="connsiteY111" fmla="*/ 150903 h 606722"/>
                <a:gd name="connsiteX112" fmla="*/ 490953 w 607639"/>
                <a:gd name="connsiteY112" fmla="*/ 138994 h 606722"/>
                <a:gd name="connsiteX113" fmla="*/ 502880 w 607639"/>
                <a:gd name="connsiteY113" fmla="*/ 127174 h 606722"/>
                <a:gd name="connsiteX114" fmla="*/ 521126 w 607639"/>
                <a:gd name="connsiteY114" fmla="*/ 127174 h 606722"/>
                <a:gd name="connsiteX115" fmla="*/ 303775 w 607639"/>
                <a:gd name="connsiteY115" fmla="*/ 23728 h 606722"/>
                <a:gd name="connsiteX116" fmla="*/ 23764 w 607639"/>
                <a:gd name="connsiteY116" fmla="*/ 303316 h 606722"/>
                <a:gd name="connsiteX117" fmla="*/ 303775 w 607639"/>
                <a:gd name="connsiteY117" fmla="*/ 582905 h 606722"/>
                <a:gd name="connsiteX118" fmla="*/ 583786 w 607639"/>
                <a:gd name="connsiteY118" fmla="*/ 303316 h 606722"/>
                <a:gd name="connsiteX119" fmla="*/ 573906 w 607639"/>
                <a:gd name="connsiteY119" fmla="*/ 229376 h 606722"/>
                <a:gd name="connsiteX120" fmla="*/ 582273 w 607639"/>
                <a:gd name="connsiteY120" fmla="*/ 214801 h 606722"/>
                <a:gd name="connsiteX121" fmla="*/ 596869 w 607639"/>
                <a:gd name="connsiteY121" fmla="*/ 223066 h 606722"/>
                <a:gd name="connsiteX122" fmla="*/ 607639 w 607639"/>
                <a:gd name="connsiteY122" fmla="*/ 303316 h 606722"/>
                <a:gd name="connsiteX123" fmla="*/ 303775 w 607639"/>
                <a:gd name="connsiteY123" fmla="*/ 606722 h 606722"/>
                <a:gd name="connsiteX124" fmla="*/ 0 w 607639"/>
                <a:gd name="connsiteY124" fmla="*/ 303316 h 606722"/>
                <a:gd name="connsiteX125" fmla="*/ 303775 w 607639"/>
                <a:gd name="connsiteY125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</a:cxnLst>
              <a:rect l="l" t="t" r="r" b="b"/>
              <a:pathLst>
                <a:path w="607639" h="606722">
                  <a:moveTo>
                    <a:pt x="303775" y="525007"/>
                  </a:moveTo>
                  <a:cubicBezTo>
                    <a:pt x="310366" y="525007"/>
                    <a:pt x="315710" y="530333"/>
                    <a:pt x="315710" y="536902"/>
                  </a:cubicBezTo>
                  <a:lnTo>
                    <a:pt x="315710" y="552347"/>
                  </a:lnTo>
                  <a:cubicBezTo>
                    <a:pt x="315710" y="558915"/>
                    <a:pt x="310366" y="564241"/>
                    <a:pt x="303775" y="564241"/>
                  </a:cubicBezTo>
                  <a:cubicBezTo>
                    <a:pt x="297184" y="564241"/>
                    <a:pt x="291929" y="558915"/>
                    <a:pt x="291929" y="552347"/>
                  </a:cubicBezTo>
                  <a:lnTo>
                    <a:pt x="291929" y="536902"/>
                  </a:lnTo>
                  <a:cubicBezTo>
                    <a:pt x="291929" y="530333"/>
                    <a:pt x="297184" y="525007"/>
                    <a:pt x="303775" y="525007"/>
                  </a:cubicBezTo>
                  <a:close/>
                  <a:moveTo>
                    <a:pt x="429885" y="509483"/>
                  </a:moveTo>
                  <a:cubicBezTo>
                    <a:pt x="436472" y="509483"/>
                    <a:pt x="441811" y="514822"/>
                    <a:pt x="441811" y="521409"/>
                  </a:cubicBezTo>
                  <a:cubicBezTo>
                    <a:pt x="441811" y="527996"/>
                    <a:pt x="436472" y="533335"/>
                    <a:pt x="429885" y="533335"/>
                  </a:cubicBezTo>
                  <a:cubicBezTo>
                    <a:pt x="423298" y="533335"/>
                    <a:pt x="417959" y="527996"/>
                    <a:pt x="417959" y="521409"/>
                  </a:cubicBezTo>
                  <a:cubicBezTo>
                    <a:pt x="417959" y="514822"/>
                    <a:pt x="423298" y="509483"/>
                    <a:pt x="429885" y="509483"/>
                  </a:cubicBezTo>
                  <a:close/>
                  <a:moveTo>
                    <a:pt x="177720" y="509483"/>
                  </a:moveTo>
                  <a:cubicBezTo>
                    <a:pt x="184287" y="509483"/>
                    <a:pt x="189611" y="514822"/>
                    <a:pt x="189611" y="521409"/>
                  </a:cubicBezTo>
                  <a:cubicBezTo>
                    <a:pt x="189611" y="527996"/>
                    <a:pt x="184287" y="533335"/>
                    <a:pt x="177720" y="533335"/>
                  </a:cubicBezTo>
                  <a:cubicBezTo>
                    <a:pt x="171153" y="533335"/>
                    <a:pt x="165829" y="527996"/>
                    <a:pt x="165829" y="521409"/>
                  </a:cubicBezTo>
                  <a:cubicBezTo>
                    <a:pt x="165829" y="514822"/>
                    <a:pt x="171153" y="509483"/>
                    <a:pt x="177720" y="509483"/>
                  </a:cubicBezTo>
                  <a:close/>
                  <a:moveTo>
                    <a:pt x="522185" y="417324"/>
                  </a:moveTo>
                  <a:cubicBezTo>
                    <a:pt x="528772" y="417324"/>
                    <a:pt x="534111" y="422663"/>
                    <a:pt x="534111" y="429250"/>
                  </a:cubicBezTo>
                  <a:cubicBezTo>
                    <a:pt x="534111" y="435837"/>
                    <a:pt x="528772" y="441176"/>
                    <a:pt x="522185" y="441176"/>
                  </a:cubicBezTo>
                  <a:cubicBezTo>
                    <a:pt x="515598" y="441176"/>
                    <a:pt x="510259" y="435837"/>
                    <a:pt x="510259" y="429250"/>
                  </a:cubicBezTo>
                  <a:cubicBezTo>
                    <a:pt x="510259" y="422663"/>
                    <a:pt x="515598" y="417324"/>
                    <a:pt x="522185" y="417324"/>
                  </a:cubicBezTo>
                  <a:close/>
                  <a:moveTo>
                    <a:pt x="85420" y="417324"/>
                  </a:moveTo>
                  <a:cubicBezTo>
                    <a:pt x="91987" y="417324"/>
                    <a:pt x="97311" y="422663"/>
                    <a:pt x="97311" y="429250"/>
                  </a:cubicBezTo>
                  <a:cubicBezTo>
                    <a:pt x="97311" y="435837"/>
                    <a:pt x="91987" y="441176"/>
                    <a:pt x="85420" y="441176"/>
                  </a:cubicBezTo>
                  <a:cubicBezTo>
                    <a:pt x="78853" y="441176"/>
                    <a:pt x="73529" y="435837"/>
                    <a:pt x="73529" y="429250"/>
                  </a:cubicBezTo>
                  <a:cubicBezTo>
                    <a:pt x="73529" y="422663"/>
                    <a:pt x="78853" y="417324"/>
                    <a:pt x="85420" y="417324"/>
                  </a:cubicBezTo>
                  <a:close/>
                  <a:moveTo>
                    <a:pt x="537643" y="291506"/>
                  </a:moveTo>
                  <a:lnTo>
                    <a:pt x="555628" y="291506"/>
                  </a:lnTo>
                  <a:cubicBezTo>
                    <a:pt x="562216" y="291506"/>
                    <a:pt x="567558" y="296745"/>
                    <a:pt x="567558" y="303316"/>
                  </a:cubicBezTo>
                  <a:cubicBezTo>
                    <a:pt x="567558" y="309888"/>
                    <a:pt x="562216" y="315216"/>
                    <a:pt x="555628" y="315216"/>
                  </a:cubicBezTo>
                  <a:lnTo>
                    <a:pt x="537643" y="315216"/>
                  </a:lnTo>
                  <a:cubicBezTo>
                    <a:pt x="531055" y="315216"/>
                    <a:pt x="525713" y="309888"/>
                    <a:pt x="525713" y="303316"/>
                  </a:cubicBezTo>
                  <a:cubicBezTo>
                    <a:pt x="525713" y="296745"/>
                    <a:pt x="531055" y="291506"/>
                    <a:pt x="537643" y="291506"/>
                  </a:cubicBezTo>
                  <a:close/>
                  <a:moveTo>
                    <a:pt x="51991" y="291506"/>
                  </a:moveTo>
                  <a:lnTo>
                    <a:pt x="69946" y="291506"/>
                  </a:lnTo>
                  <a:cubicBezTo>
                    <a:pt x="76523" y="291506"/>
                    <a:pt x="81856" y="296745"/>
                    <a:pt x="81856" y="303316"/>
                  </a:cubicBezTo>
                  <a:cubicBezTo>
                    <a:pt x="81856" y="309888"/>
                    <a:pt x="76523" y="315216"/>
                    <a:pt x="69946" y="315216"/>
                  </a:cubicBezTo>
                  <a:lnTo>
                    <a:pt x="51991" y="315216"/>
                  </a:lnTo>
                  <a:cubicBezTo>
                    <a:pt x="45414" y="315216"/>
                    <a:pt x="40081" y="309888"/>
                    <a:pt x="40081" y="303316"/>
                  </a:cubicBezTo>
                  <a:cubicBezTo>
                    <a:pt x="40081" y="296745"/>
                    <a:pt x="45414" y="291506"/>
                    <a:pt x="51991" y="291506"/>
                  </a:cubicBezTo>
                  <a:close/>
                  <a:moveTo>
                    <a:pt x="412608" y="222096"/>
                  </a:moveTo>
                  <a:lnTo>
                    <a:pt x="345491" y="334245"/>
                  </a:lnTo>
                  <a:lnTo>
                    <a:pt x="412608" y="334245"/>
                  </a:lnTo>
                  <a:close/>
                  <a:moveTo>
                    <a:pt x="427651" y="167533"/>
                  </a:moveTo>
                  <a:cubicBezTo>
                    <a:pt x="432814" y="168954"/>
                    <a:pt x="436375" y="173664"/>
                    <a:pt x="436375" y="178996"/>
                  </a:cubicBezTo>
                  <a:lnTo>
                    <a:pt x="436375" y="334245"/>
                  </a:lnTo>
                  <a:lnTo>
                    <a:pt x="469399" y="334245"/>
                  </a:lnTo>
                  <a:cubicBezTo>
                    <a:pt x="475986" y="334245"/>
                    <a:pt x="481327" y="339577"/>
                    <a:pt x="481327" y="346153"/>
                  </a:cubicBezTo>
                  <a:cubicBezTo>
                    <a:pt x="481327" y="352641"/>
                    <a:pt x="475986" y="357973"/>
                    <a:pt x="469399" y="357973"/>
                  </a:cubicBezTo>
                  <a:lnTo>
                    <a:pt x="436375" y="357973"/>
                  </a:lnTo>
                  <a:lnTo>
                    <a:pt x="436375" y="427733"/>
                  </a:lnTo>
                  <a:cubicBezTo>
                    <a:pt x="436375" y="434220"/>
                    <a:pt x="431123" y="439552"/>
                    <a:pt x="424536" y="439552"/>
                  </a:cubicBezTo>
                  <a:cubicBezTo>
                    <a:pt x="417949" y="439552"/>
                    <a:pt x="412608" y="434220"/>
                    <a:pt x="412608" y="427733"/>
                  </a:cubicBezTo>
                  <a:lnTo>
                    <a:pt x="412608" y="357973"/>
                  </a:lnTo>
                  <a:lnTo>
                    <a:pt x="324573" y="357973"/>
                  </a:lnTo>
                  <a:cubicBezTo>
                    <a:pt x="320300" y="357973"/>
                    <a:pt x="316295" y="355662"/>
                    <a:pt x="314158" y="352019"/>
                  </a:cubicBezTo>
                  <a:cubicBezTo>
                    <a:pt x="312111" y="348286"/>
                    <a:pt x="312111" y="343665"/>
                    <a:pt x="314336" y="340022"/>
                  </a:cubicBezTo>
                  <a:lnTo>
                    <a:pt x="414299" y="172953"/>
                  </a:lnTo>
                  <a:cubicBezTo>
                    <a:pt x="417059" y="168332"/>
                    <a:pt x="422489" y="166111"/>
                    <a:pt x="427651" y="167533"/>
                  </a:cubicBezTo>
                  <a:close/>
                  <a:moveTo>
                    <a:pt x="216270" y="167099"/>
                  </a:moveTo>
                  <a:cubicBezTo>
                    <a:pt x="257222" y="167099"/>
                    <a:pt x="290518" y="200333"/>
                    <a:pt x="290518" y="241210"/>
                  </a:cubicBezTo>
                  <a:cubicBezTo>
                    <a:pt x="290518" y="284486"/>
                    <a:pt x="273603" y="325097"/>
                    <a:pt x="242978" y="355754"/>
                  </a:cubicBezTo>
                  <a:lnTo>
                    <a:pt x="182707" y="415825"/>
                  </a:lnTo>
                  <a:lnTo>
                    <a:pt x="278588" y="415825"/>
                  </a:lnTo>
                  <a:cubicBezTo>
                    <a:pt x="285176" y="415825"/>
                    <a:pt x="290518" y="421158"/>
                    <a:pt x="290518" y="427734"/>
                  </a:cubicBezTo>
                  <a:cubicBezTo>
                    <a:pt x="290518" y="434220"/>
                    <a:pt x="285176" y="439552"/>
                    <a:pt x="278588" y="439552"/>
                  </a:cubicBezTo>
                  <a:lnTo>
                    <a:pt x="154040" y="439552"/>
                  </a:lnTo>
                  <a:cubicBezTo>
                    <a:pt x="149232" y="439552"/>
                    <a:pt x="144870" y="436709"/>
                    <a:pt x="143001" y="432265"/>
                  </a:cubicBezTo>
                  <a:cubicBezTo>
                    <a:pt x="141131" y="427822"/>
                    <a:pt x="142199" y="422668"/>
                    <a:pt x="145582" y="419292"/>
                  </a:cubicBezTo>
                  <a:lnTo>
                    <a:pt x="226152" y="338959"/>
                  </a:lnTo>
                  <a:cubicBezTo>
                    <a:pt x="252236" y="312834"/>
                    <a:pt x="266659" y="278088"/>
                    <a:pt x="266659" y="241210"/>
                  </a:cubicBezTo>
                  <a:cubicBezTo>
                    <a:pt x="266659" y="213485"/>
                    <a:pt x="244046" y="190914"/>
                    <a:pt x="216270" y="190914"/>
                  </a:cubicBezTo>
                  <a:cubicBezTo>
                    <a:pt x="188493" y="190914"/>
                    <a:pt x="165880" y="213485"/>
                    <a:pt x="165880" y="241210"/>
                  </a:cubicBezTo>
                  <a:cubicBezTo>
                    <a:pt x="165880" y="247786"/>
                    <a:pt x="160539" y="253029"/>
                    <a:pt x="154040" y="253029"/>
                  </a:cubicBezTo>
                  <a:cubicBezTo>
                    <a:pt x="147452" y="253029"/>
                    <a:pt x="142110" y="247786"/>
                    <a:pt x="142110" y="241210"/>
                  </a:cubicBezTo>
                  <a:cubicBezTo>
                    <a:pt x="142110" y="200333"/>
                    <a:pt x="175406" y="167099"/>
                    <a:pt x="216270" y="167099"/>
                  </a:cubicBezTo>
                  <a:close/>
                  <a:moveTo>
                    <a:pt x="522185" y="165547"/>
                  </a:moveTo>
                  <a:cubicBezTo>
                    <a:pt x="528772" y="165547"/>
                    <a:pt x="534111" y="170871"/>
                    <a:pt x="534111" y="177438"/>
                  </a:cubicBezTo>
                  <a:cubicBezTo>
                    <a:pt x="534111" y="184005"/>
                    <a:pt x="528772" y="189329"/>
                    <a:pt x="522185" y="189329"/>
                  </a:cubicBezTo>
                  <a:cubicBezTo>
                    <a:pt x="515598" y="189329"/>
                    <a:pt x="510259" y="184005"/>
                    <a:pt x="510259" y="177438"/>
                  </a:cubicBezTo>
                  <a:cubicBezTo>
                    <a:pt x="510259" y="170871"/>
                    <a:pt x="515598" y="165547"/>
                    <a:pt x="522185" y="165547"/>
                  </a:cubicBezTo>
                  <a:close/>
                  <a:moveTo>
                    <a:pt x="85420" y="165547"/>
                  </a:moveTo>
                  <a:cubicBezTo>
                    <a:pt x="91987" y="165547"/>
                    <a:pt x="97311" y="170871"/>
                    <a:pt x="97311" y="177438"/>
                  </a:cubicBezTo>
                  <a:cubicBezTo>
                    <a:pt x="97311" y="184005"/>
                    <a:pt x="91987" y="189329"/>
                    <a:pt x="85420" y="189329"/>
                  </a:cubicBezTo>
                  <a:cubicBezTo>
                    <a:pt x="78853" y="189329"/>
                    <a:pt x="73529" y="184005"/>
                    <a:pt x="73529" y="177438"/>
                  </a:cubicBezTo>
                  <a:cubicBezTo>
                    <a:pt x="73529" y="170871"/>
                    <a:pt x="78853" y="165547"/>
                    <a:pt x="85420" y="165547"/>
                  </a:cubicBezTo>
                  <a:close/>
                  <a:moveTo>
                    <a:pt x="429885" y="73388"/>
                  </a:moveTo>
                  <a:cubicBezTo>
                    <a:pt x="436472" y="73388"/>
                    <a:pt x="441811" y="78712"/>
                    <a:pt x="441811" y="85279"/>
                  </a:cubicBezTo>
                  <a:cubicBezTo>
                    <a:pt x="441811" y="91846"/>
                    <a:pt x="436472" y="97170"/>
                    <a:pt x="429885" y="97170"/>
                  </a:cubicBezTo>
                  <a:cubicBezTo>
                    <a:pt x="423298" y="97170"/>
                    <a:pt x="417959" y="91846"/>
                    <a:pt x="417959" y="85279"/>
                  </a:cubicBezTo>
                  <a:cubicBezTo>
                    <a:pt x="417959" y="78712"/>
                    <a:pt x="423298" y="73388"/>
                    <a:pt x="429885" y="73388"/>
                  </a:cubicBezTo>
                  <a:close/>
                  <a:moveTo>
                    <a:pt x="177720" y="73388"/>
                  </a:moveTo>
                  <a:cubicBezTo>
                    <a:pt x="184287" y="73388"/>
                    <a:pt x="189611" y="78712"/>
                    <a:pt x="189611" y="85279"/>
                  </a:cubicBezTo>
                  <a:cubicBezTo>
                    <a:pt x="189611" y="91846"/>
                    <a:pt x="184287" y="97170"/>
                    <a:pt x="177720" y="97170"/>
                  </a:cubicBezTo>
                  <a:cubicBezTo>
                    <a:pt x="171153" y="97170"/>
                    <a:pt x="165829" y="91846"/>
                    <a:pt x="165829" y="85279"/>
                  </a:cubicBezTo>
                  <a:cubicBezTo>
                    <a:pt x="165829" y="78712"/>
                    <a:pt x="171153" y="73388"/>
                    <a:pt x="177720" y="73388"/>
                  </a:cubicBezTo>
                  <a:close/>
                  <a:moveTo>
                    <a:pt x="303775" y="42480"/>
                  </a:moveTo>
                  <a:cubicBezTo>
                    <a:pt x="310366" y="42480"/>
                    <a:pt x="315710" y="47815"/>
                    <a:pt x="315710" y="54396"/>
                  </a:cubicBezTo>
                  <a:lnTo>
                    <a:pt x="315710" y="69869"/>
                  </a:lnTo>
                  <a:cubicBezTo>
                    <a:pt x="315710" y="76449"/>
                    <a:pt x="310366" y="81785"/>
                    <a:pt x="303775" y="81785"/>
                  </a:cubicBezTo>
                  <a:cubicBezTo>
                    <a:pt x="297184" y="81785"/>
                    <a:pt x="291929" y="76449"/>
                    <a:pt x="291929" y="69869"/>
                  </a:cubicBezTo>
                  <a:lnTo>
                    <a:pt x="291929" y="54396"/>
                  </a:lnTo>
                  <a:cubicBezTo>
                    <a:pt x="291929" y="47815"/>
                    <a:pt x="297184" y="42480"/>
                    <a:pt x="303775" y="42480"/>
                  </a:cubicBezTo>
                  <a:close/>
                  <a:moveTo>
                    <a:pt x="303775" y="0"/>
                  </a:moveTo>
                  <a:cubicBezTo>
                    <a:pt x="394204" y="0"/>
                    <a:pt x="479560" y="40347"/>
                    <a:pt x="537058" y="108956"/>
                  </a:cubicBezTo>
                  <a:lnTo>
                    <a:pt x="537058" y="93048"/>
                  </a:lnTo>
                  <a:cubicBezTo>
                    <a:pt x="537058" y="86471"/>
                    <a:pt x="542309" y="81139"/>
                    <a:pt x="548895" y="81139"/>
                  </a:cubicBezTo>
                  <a:cubicBezTo>
                    <a:pt x="555482" y="81139"/>
                    <a:pt x="560822" y="86471"/>
                    <a:pt x="560822" y="93048"/>
                  </a:cubicBezTo>
                  <a:lnTo>
                    <a:pt x="560822" y="138994"/>
                  </a:lnTo>
                  <a:cubicBezTo>
                    <a:pt x="560822" y="145570"/>
                    <a:pt x="555482" y="150903"/>
                    <a:pt x="548895" y="150903"/>
                  </a:cubicBezTo>
                  <a:lnTo>
                    <a:pt x="502880" y="150903"/>
                  </a:lnTo>
                  <a:cubicBezTo>
                    <a:pt x="496293" y="150903"/>
                    <a:pt x="490953" y="145570"/>
                    <a:pt x="490953" y="138994"/>
                  </a:cubicBezTo>
                  <a:cubicBezTo>
                    <a:pt x="490953" y="132417"/>
                    <a:pt x="496293" y="127174"/>
                    <a:pt x="502880" y="127174"/>
                  </a:cubicBezTo>
                  <a:lnTo>
                    <a:pt x="521126" y="127174"/>
                  </a:lnTo>
                  <a:cubicBezTo>
                    <a:pt x="468168" y="62032"/>
                    <a:pt x="388419" y="23728"/>
                    <a:pt x="303775" y="23728"/>
                  </a:cubicBezTo>
                  <a:cubicBezTo>
                    <a:pt x="149440" y="23728"/>
                    <a:pt x="23764" y="149214"/>
                    <a:pt x="23764" y="303316"/>
                  </a:cubicBezTo>
                  <a:cubicBezTo>
                    <a:pt x="23764" y="457508"/>
                    <a:pt x="149440" y="582905"/>
                    <a:pt x="303775" y="582905"/>
                  </a:cubicBezTo>
                  <a:cubicBezTo>
                    <a:pt x="458199" y="582905"/>
                    <a:pt x="583786" y="457508"/>
                    <a:pt x="583786" y="303316"/>
                  </a:cubicBezTo>
                  <a:cubicBezTo>
                    <a:pt x="583786" y="278255"/>
                    <a:pt x="580492" y="253371"/>
                    <a:pt x="573906" y="229376"/>
                  </a:cubicBezTo>
                  <a:cubicBezTo>
                    <a:pt x="572126" y="223066"/>
                    <a:pt x="575864" y="216489"/>
                    <a:pt x="582273" y="214801"/>
                  </a:cubicBezTo>
                  <a:cubicBezTo>
                    <a:pt x="588592" y="213023"/>
                    <a:pt x="595089" y="216756"/>
                    <a:pt x="596869" y="223066"/>
                  </a:cubicBezTo>
                  <a:cubicBezTo>
                    <a:pt x="603990" y="249194"/>
                    <a:pt x="607639" y="276122"/>
                    <a:pt x="607639" y="303316"/>
                  </a:cubicBezTo>
                  <a:cubicBezTo>
                    <a:pt x="607639" y="470572"/>
                    <a:pt x="471283" y="606722"/>
                    <a:pt x="303775" y="606722"/>
                  </a:cubicBezTo>
                  <a:cubicBezTo>
                    <a:pt x="136267" y="606722"/>
                    <a:pt x="0" y="470572"/>
                    <a:pt x="0" y="303316"/>
                  </a:cubicBezTo>
                  <a:cubicBezTo>
                    <a:pt x="0" y="136061"/>
                    <a:pt x="136267" y="0"/>
                    <a:pt x="30377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5" name="任意多边形 44"/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49"/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2" name="椭圆 50"/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53" name="任意多边形 52"/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BF18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任意多边形 54">
            <a:extLst>
              <a:ext uri="{FF2B5EF4-FFF2-40B4-BE49-F238E27FC236}">
                <a16:creationId xmlns:a16="http://schemas.microsoft.com/office/drawing/2014/main" id="{CDDDA1C2-AD84-4460-ACF0-C8EB80617ED4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任意多边形 55">
            <a:extLst>
              <a:ext uri="{FF2B5EF4-FFF2-40B4-BE49-F238E27FC236}">
                <a16:creationId xmlns:a16="http://schemas.microsoft.com/office/drawing/2014/main" id="{2B7863BF-632D-4A1B-BE26-C36CFD1C556E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椭圆 49">
            <a:extLst>
              <a:ext uri="{FF2B5EF4-FFF2-40B4-BE49-F238E27FC236}">
                <a16:creationId xmlns:a16="http://schemas.microsoft.com/office/drawing/2014/main" id="{2E0A8E2A-E8F9-4573-8F96-BE19C5755C94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1" name="椭圆 50">
            <a:extLst>
              <a:ext uri="{FF2B5EF4-FFF2-40B4-BE49-F238E27FC236}">
                <a16:creationId xmlns:a16="http://schemas.microsoft.com/office/drawing/2014/main" id="{AC8FF012-4B59-4458-AE5B-D5A6B70A9220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2" name="任意多边形 58">
            <a:extLst>
              <a:ext uri="{FF2B5EF4-FFF2-40B4-BE49-F238E27FC236}">
                <a16:creationId xmlns:a16="http://schemas.microsoft.com/office/drawing/2014/main" id="{043FA4A9-82E7-45CC-8F03-A24A1C232444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4E6D937A-F0C7-4B98-AEF8-F6557EB579AA}"/>
              </a:ext>
            </a:extLst>
          </p:cNvPr>
          <p:cNvSpPr txBox="1"/>
          <p:nvPr/>
        </p:nvSpPr>
        <p:spPr>
          <a:xfrm>
            <a:off x="2242370" y="458879"/>
            <a:ext cx="1826141" cy="584776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TW" altLang="en-US" sz="3200" b="1" dirty="0" smtClean="0">
                <a:solidFill>
                  <a:srgbClr val="3B3838"/>
                </a:solidFill>
                <a:latin typeface="Apple LiGothic Medium"/>
                <a:ea typeface="Apple LiGothic Medium"/>
                <a:cs typeface="Apple LiGothic Medium"/>
              </a:rPr>
              <a:t>評估指標</a:t>
            </a:r>
            <a:endParaRPr lang="zh-CN" altLang="en-US" sz="3200" b="1" dirty="0">
              <a:solidFill>
                <a:srgbClr val="3B3838"/>
              </a:solidFill>
              <a:latin typeface="Apple LiGothic Medium"/>
              <a:ea typeface="Apple LiGothic Medium"/>
              <a:cs typeface="Apple LiGothic Medium"/>
            </a:endParaRPr>
          </a:p>
        </p:txBody>
      </p:sp>
      <p:sp>
        <p:nvSpPr>
          <p:cNvPr id="66" name="椭圆 15">
            <a:extLst>
              <a:ext uri="{FF2B5EF4-FFF2-40B4-BE49-F238E27FC236}">
                <a16:creationId xmlns:a16="http://schemas.microsoft.com/office/drawing/2014/main" id="{33E83D53-E622-4904-9CF1-4CD22EACA243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2" name="组合 55"/>
          <p:cNvGrpSpPr/>
          <p:nvPr/>
        </p:nvGrpSpPr>
        <p:grpSpPr>
          <a:xfrm>
            <a:off x="576296" y="1976697"/>
            <a:ext cx="4868157" cy="1828800"/>
            <a:chOff x="1451960" y="1976697"/>
            <a:chExt cx="4868157" cy="1828800"/>
          </a:xfrm>
        </p:grpSpPr>
        <p:grpSp>
          <p:nvGrpSpPr>
            <p:cNvPr id="23" name="组合 22"/>
            <p:cNvGrpSpPr/>
            <p:nvPr/>
          </p:nvGrpSpPr>
          <p:grpSpPr>
            <a:xfrm>
              <a:off x="1451960" y="1976697"/>
              <a:ext cx="1879172" cy="1828800"/>
              <a:chOff x="1863777" y="1617922"/>
              <a:chExt cx="1879172" cy="1828800"/>
            </a:xfrm>
          </p:grpSpPr>
          <p:sp>
            <p:nvSpPr>
              <p:cNvPr id="28" name="iS1ide-Oval 37"/>
              <p:cNvSpPr/>
              <p:nvPr/>
            </p:nvSpPr>
            <p:spPr>
              <a:xfrm>
                <a:off x="1863777" y="1617922"/>
                <a:ext cx="1828800" cy="182880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1">
                    <a:lumMod val="10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Century Gothic" panose="020B0502020202020204" pitchFamily="34" charset="0"/>
                  </a:rPr>
                  <a:t>0.25%</a:t>
                </a:r>
              </a:p>
            </p:txBody>
          </p:sp>
          <p:sp>
            <p:nvSpPr>
              <p:cNvPr id="29" name="iS1ide-Arc 38"/>
              <p:cNvSpPr/>
              <p:nvPr/>
            </p:nvSpPr>
            <p:spPr>
              <a:xfrm>
                <a:off x="2065795" y="1819940"/>
                <a:ext cx="1424763" cy="1424763"/>
              </a:xfrm>
              <a:prstGeom prst="arc">
                <a:avLst>
                  <a:gd name="adj1" fmla="val 16200000"/>
                  <a:gd name="adj2" fmla="val 20728475"/>
                </a:avLst>
              </a:prstGeom>
              <a:noFill/>
              <a:ln w="1905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0" name="iS1ide-Oval 39"/>
              <p:cNvSpPr/>
              <p:nvPr/>
            </p:nvSpPr>
            <p:spPr>
              <a:xfrm>
                <a:off x="3620937" y="2262203"/>
                <a:ext cx="122012" cy="12201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cxnSp>
          <p:nvCxnSpPr>
            <p:cNvPr id="24" name="iS1ide-Straight Connector 30"/>
            <p:cNvCxnSpPr/>
            <p:nvPr/>
          </p:nvCxnSpPr>
          <p:spPr>
            <a:xfrm>
              <a:off x="3270126" y="2681984"/>
              <a:ext cx="2377440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矩形 26"/>
            <p:cNvSpPr/>
            <p:nvPr/>
          </p:nvSpPr>
          <p:spPr>
            <a:xfrm>
              <a:off x="2791294" y="2561659"/>
              <a:ext cx="3528823" cy="6668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TW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 LiGothic Medium"/>
                  <a:ea typeface="Apple LiGothic Medium"/>
                  <a:cs typeface="Apple LiGothic Medium"/>
                </a:rPr>
                <a:t>不用考慮</a:t>
              </a:r>
              <a:r>
                <a:rPr lang="en-US" altLang="zh-TW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 LiGothic Medium"/>
                  <a:ea typeface="Apple LiGothic Medium"/>
                  <a:cs typeface="Apple LiGothic Medium"/>
                </a:rPr>
                <a:t>Over-fit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ple LiGothic Medium"/>
                <a:ea typeface="Apple LiGothic Medium"/>
                <a:cs typeface="Apple LiGothic Medium"/>
              </a:endParaRPr>
            </a:p>
          </p:txBody>
        </p:sp>
      </p:grpSp>
      <p:grpSp>
        <p:nvGrpSpPr>
          <p:cNvPr id="31" name="组合 56"/>
          <p:cNvGrpSpPr/>
          <p:nvPr/>
        </p:nvGrpSpPr>
        <p:grpSpPr>
          <a:xfrm>
            <a:off x="5902589" y="1958975"/>
            <a:ext cx="5309159" cy="1828800"/>
            <a:chOff x="6584017" y="1958975"/>
            <a:chExt cx="5309159" cy="1828800"/>
          </a:xfrm>
        </p:grpSpPr>
        <p:cxnSp>
          <p:nvCxnSpPr>
            <p:cNvPr id="32" name="iS1ide-Straight Connector 4"/>
            <p:cNvCxnSpPr/>
            <p:nvPr/>
          </p:nvCxnSpPr>
          <p:spPr>
            <a:xfrm>
              <a:off x="8391555" y="2664262"/>
              <a:ext cx="2377440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组合 5"/>
            <p:cNvGrpSpPr/>
            <p:nvPr/>
          </p:nvGrpSpPr>
          <p:grpSpPr>
            <a:xfrm>
              <a:off x="6584017" y="1958975"/>
              <a:ext cx="1875259" cy="1828800"/>
              <a:chOff x="6995834" y="1600200"/>
              <a:chExt cx="1875259" cy="1828800"/>
            </a:xfrm>
          </p:grpSpPr>
          <p:sp>
            <p:nvSpPr>
              <p:cNvPr id="37" name="iS1ide-Oval 19"/>
              <p:cNvSpPr/>
              <p:nvPr/>
            </p:nvSpPr>
            <p:spPr>
              <a:xfrm>
                <a:off x="6995834" y="1600200"/>
                <a:ext cx="1828800" cy="182880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2">
                    <a:lumMod val="10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Century Gothic" panose="020B0502020202020204" pitchFamily="34" charset="0"/>
                  </a:rPr>
                  <a:t>0.70%</a:t>
                </a:r>
              </a:p>
            </p:txBody>
          </p:sp>
          <p:sp>
            <p:nvSpPr>
              <p:cNvPr id="38" name="iS1ide-Arc 20"/>
              <p:cNvSpPr/>
              <p:nvPr/>
            </p:nvSpPr>
            <p:spPr>
              <a:xfrm>
                <a:off x="7197852" y="1802218"/>
                <a:ext cx="1424763" cy="1424763"/>
              </a:xfrm>
              <a:prstGeom prst="arc">
                <a:avLst>
                  <a:gd name="adj1" fmla="val 16200000"/>
                  <a:gd name="adj2" fmla="val 11372633"/>
                </a:avLst>
              </a:prstGeom>
              <a:noFill/>
              <a:ln w="1905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9" name="iS1ide-Oval 21"/>
              <p:cNvSpPr/>
              <p:nvPr/>
            </p:nvSpPr>
            <p:spPr>
              <a:xfrm>
                <a:off x="8749081" y="2267514"/>
                <a:ext cx="122012" cy="12201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sp>
          <p:nvSpPr>
            <p:cNvPr id="36" name="矩形 35"/>
            <p:cNvSpPr/>
            <p:nvPr/>
          </p:nvSpPr>
          <p:spPr>
            <a:xfrm>
              <a:off x="7814236" y="2546716"/>
              <a:ext cx="4078940" cy="666849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TW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 LiGothic Medium"/>
                  <a:ea typeface="Apple LiGothic Medium"/>
                  <a:cs typeface="Apple LiGothic Medium"/>
                </a:rPr>
                <a:t>2019</a:t>
              </a:r>
              <a:r>
                <a:rPr lang="zh-TW" altLang="en-US" sz="32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pple LiGothic Medium"/>
                  <a:ea typeface="Apple LiGothic Medium"/>
                  <a:cs typeface="Apple LiGothic Medium"/>
                </a:rPr>
                <a:t>學測統計資料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pple LiGothic Medium"/>
                <a:ea typeface="Apple LiGothic Medium"/>
                <a:cs typeface="Apple LiGothic Medium"/>
              </a:endParaRPr>
            </a:p>
          </p:txBody>
        </p:sp>
      </p:grpSp>
      <p:grpSp>
        <p:nvGrpSpPr>
          <p:cNvPr id="40" name="组合 59"/>
          <p:cNvGrpSpPr/>
          <p:nvPr/>
        </p:nvGrpSpPr>
        <p:grpSpPr>
          <a:xfrm>
            <a:off x="501591" y="4288515"/>
            <a:ext cx="4883098" cy="1828800"/>
            <a:chOff x="1451960" y="4288515"/>
            <a:chExt cx="4883098" cy="1828800"/>
          </a:xfrm>
        </p:grpSpPr>
        <p:cxnSp>
          <p:nvCxnSpPr>
            <p:cNvPr id="41" name="iS1ide-Straight Connector 23"/>
            <p:cNvCxnSpPr/>
            <p:nvPr/>
          </p:nvCxnSpPr>
          <p:spPr>
            <a:xfrm>
              <a:off x="3270126" y="4993802"/>
              <a:ext cx="2377440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2" name="组合 24"/>
            <p:cNvGrpSpPr/>
            <p:nvPr/>
          </p:nvGrpSpPr>
          <p:grpSpPr>
            <a:xfrm>
              <a:off x="1451960" y="4288515"/>
              <a:ext cx="1879172" cy="1828800"/>
              <a:chOff x="1863777" y="4186915"/>
              <a:chExt cx="1879172" cy="1828800"/>
            </a:xfrm>
          </p:grpSpPr>
          <p:sp>
            <p:nvSpPr>
              <p:cNvPr id="47" name="iS1ide-Oval 34"/>
              <p:cNvSpPr/>
              <p:nvPr/>
            </p:nvSpPr>
            <p:spPr>
              <a:xfrm>
                <a:off x="1863777" y="4186915"/>
                <a:ext cx="1828800" cy="182880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3">
                    <a:lumMod val="10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Century Gothic" panose="020B0502020202020204" pitchFamily="34" charset="0"/>
                  </a:rPr>
                  <a:t>0.55%</a:t>
                </a:r>
              </a:p>
            </p:txBody>
          </p:sp>
          <p:sp>
            <p:nvSpPr>
              <p:cNvPr id="48" name="iS1ide-Arc 35"/>
              <p:cNvSpPr/>
              <p:nvPr/>
            </p:nvSpPr>
            <p:spPr>
              <a:xfrm>
                <a:off x="2065795" y="4388933"/>
                <a:ext cx="1424763" cy="1424763"/>
              </a:xfrm>
              <a:prstGeom prst="arc">
                <a:avLst>
                  <a:gd name="adj1" fmla="val 16200000"/>
                  <a:gd name="adj2" fmla="val 6289673"/>
                </a:avLst>
              </a:prstGeom>
              <a:noFill/>
              <a:ln w="1905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9" name="iS1ide-Oval 36"/>
              <p:cNvSpPr/>
              <p:nvPr/>
            </p:nvSpPr>
            <p:spPr>
              <a:xfrm>
                <a:off x="3620937" y="4831196"/>
                <a:ext cx="122012" cy="12201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3642941" y="4520284"/>
              <a:ext cx="2692117" cy="4154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50" name="组合 57"/>
          <p:cNvGrpSpPr/>
          <p:nvPr/>
        </p:nvGrpSpPr>
        <p:grpSpPr>
          <a:xfrm>
            <a:off x="5901219" y="4288515"/>
            <a:ext cx="5609352" cy="1828800"/>
            <a:chOff x="6582647" y="4288515"/>
            <a:chExt cx="5609352" cy="1828800"/>
          </a:xfrm>
        </p:grpSpPr>
        <p:cxnSp>
          <p:nvCxnSpPr>
            <p:cNvPr id="54" name="iS1ide-Straight Connector 6"/>
            <p:cNvCxnSpPr/>
            <p:nvPr/>
          </p:nvCxnSpPr>
          <p:spPr>
            <a:xfrm>
              <a:off x="8400813" y="4993802"/>
              <a:ext cx="2377440" cy="0"/>
            </a:xfrm>
            <a:prstGeom prst="line">
              <a:avLst/>
            </a:prstGeom>
            <a:ln>
              <a:solidFill>
                <a:srgbClr val="95A5A6"/>
              </a:solidFill>
              <a:prstDash val="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组合 7"/>
            <p:cNvGrpSpPr/>
            <p:nvPr/>
          </p:nvGrpSpPr>
          <p:grpSpPr>
            <a:xfrm>
              <a:off x="6582647" y="4288515"/>
              <a:ext cx="1879172" cy="1828800"/>
              <a:chOff x="6994464" y="4186915"/>
              <a:chExt cx="1879172" cy="1828800"/>
            </a:xfrm>
          </p:grpSpPr>
          <p:sp>
            <p:nvSpPr>
              <p:cNvPr id="65" name="iS1ide-Oval 16"/>
              <p:cNvSpPr/>
              <p:nvPr/>
            </p:nvSpPr>
            <p:spPr>
              <a:xfrm>
                <a:off x="6994464" y="4186915"/>
                <a:ext cx="1828800" cy="1828800"/>
              </a:xfrm>
              <a:prstGeom prst="ellipse">
                <a:avLst/>
              </a:prstGeom>
              <a:noFill/>
              <a:ln w="12700" cap="flat" cmpd="sng" algn="ctr">
                <a:solidFill>
                  <a:schemeClr val="accent4">
                    <a:lumMod val="100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en-US" sz="24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Century Gothic" panose="020B0502020202020204" pitchFamily="34" charset="0"/>
                  </a:rPr>
                  <a:t>0.95%</a:t>
                </a:r>
              </a:p>
            </p:txBody>
          </p:sp>
          <p:sp>
            <p:nvSpPr>
              <p:cNvPr id="67" name="iS1ide-Arc 17"/>
              <p:cNvSpPr/>
              <p:nvPr/>
            </p:nvSpPr>
            <p:spPr>
              <a:xfrm>
                <a:off x="7196482" y="4388933"/>
                <a:ext cx="1424763" cy="1424763"/>
              </a:xfrm>
              <a:prstGeom prst="arc">
                <a:avLst>
                  <a:gd name="adj1" fmla="val 16200000"/>
                  <a:gd name="adj2" fmla="val 14595106"/>
                </a:avLst>
              </a:prstGeom>
              <a:noFill/>
              <a:ln w="1905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68" name="iS1ide-Oval 18"/>
              <p:cNvSpPr/>
              <p:nvPr/>
            </p:nvSpPr>
            <p:spPr>
              <a:xfrm>
                <a:off x="8751624" y="4831196"/>
                <a:ext cx="122012" cy="122012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sp>
          <p:nvSpPr>
            <p:cNvPr id="63" name="矩形 62"/>
            <p:cNvSpPr/>
            <p:nvPr/>
          </p:nvSpPr>
          <p:spPr>
            <a:xfrm>
              <a:off x="8719286" y="4520283"/>
              <a:ext cx="3472713" cy="4154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endPara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sp>
        <p:nvSpPr>
          <p:cNvPr id="3" name="文字方塊 2"/>
          <p:cNvSpPr txBox="1"/>
          <p:nvPr/>
        </p:nvSpPr>
        <p:spPr>
          <a:xfrm>
            <a:off x="2411396" y="5035177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 smtClean="0">
                <a:latin typeface="Apple LiGothic Medium"/>
                <a:ea typeface="Apple LiGothic Medium"/>
                <a:cs typeface="Apple LiGothic Medium"/>
              </a:rPr>
              <a:t>配合雲端輔導室訓練</a:t>
            </a:r>
            <a:endParaRPr kumimoji="1" lang="zh-TW" altLang="en-US" sz="2800" dirty="0">
              <a:latin typeface="Apple LiGothic Medium"/>
              <a:ea typeface="Apple LiGothic Medium"/>
              <a:cs typeface="Apple LiGothic Medium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863454" y="5046144"/>
            <a:ext cx="41423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400" dirty="0" smtClean="0">
                <a:latin typeface="Apple LiGothic Medium"/>
                <a:ea typeface="Apple LiGothic Medium"/>
                <a:cs typeface="Apple LiGothic Medium"/>
              </a:rPr>
              <a:t>專業升學輔導團隊做</a:t>
            </a:r>
            <a:r>
              <a:rPr kumimoji="1" lang="en-US" altLang="zh-TW" sz="2400" dirty="0" smtClean="0">
                <a:latin typeface="Apple LiGothic Medium"/>
                <a:ea typeface="Apple LiGothic Medium"/>
                <a:cs typeface="Apple LiGothic Medium"/>
              </a:rPr>
              <a:t>Fine-tuning</a:t>
            </a:r>
            <a:endParaRPr kumimoji="1" lang="zh-TW" altLang="en-US" sz="2400" dirty="0">
              <a:latin typeface="Apple LiGothic Medium"/>
              <a:ea typeface="Apple LiGothic Medium"/>
              <a:cs typeface="Apple LiGothic Medium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43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A0BDE3B0-50A9-4FAE-B3D2-0609FF20A4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4517"/>
            <a:ext cx="12192000" cy="6153483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4280FB71-1AB0-458B-B813-8CE5A53921D6}"/>
              </a:ext>
            </a:extLst>
          </p:cNvPr>
          <p:cNvSpPr/>
          <p:nvPr/>
        </p:nvSpPr>
        <p:spPr>
          <a:xfrm>
            <a:off x="0" y="704517"/>
            <a:ext cx="12192000" cy="6153483"/>
          </a:xfrm>
          <a:prstGeom prst="rect">
            <a:avLst/>
          </a:prstGeom>
          <a:solidFill>
            <a:schemeClr val="bg2">
              <a:lumMod val="1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E42DEAD2-3FB0-4A89-944E-B6DA6FC0F71F}"/>
              </a:ext>
            </a:extLst>
          </p:cNvPr>
          <p:cNvSpPr/>
          <p:nvPr/>
        </p:nvSpPr>
        <p:spPr>
          <a:xfrm>
            <a:off x="1880683" y="0"/>
            <a:ext cx="1481082" cy="2635624"/>
          </a:xfrm>
          <a:prstGeom prst="rect">
            <a:avLst/>
          </a:pr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rgbClr val="FF3C54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953EC67-983F-4ED9-8A74-8D1FAF97B993}"/>
              </a:ext>
            </a:extLst>
          </p:cNvPr>
          <p:cNvSpPr/>
          <p:nvPr/>
        </p:nvSpPr>
        <p:spPr>
          <a:xfrm>
            <a:off x="2904567" y="2131002"/>
            <a:ext cx="1116104" cy="1009244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auto"/>
            <a:endParaRPr lang="zh-CN" altLang="en-US" strike="noStrike" noProof="1">
              <a:solidFill>
                <a:schemeClr val="bg1"/>
              </a:solidFill>
              <a:ea typeface="微软雅黑 Light" panose="020B0502040204020203" pitchFamily="34" charset="-122"/>
            </a:endParaRPr>
          </a:p>
        </p:txBody>
      </p:sp>
      <p:sp>
        <p:nvSpPr>
          <p:cNvPr id="7" name="TextBox 30">
            <a:extLst>
              <a:ext uri="{FF2B5EF4-FFF2-40B4-BE49-F238E27FC236}">
                <a16:creationId xmlns:a16="http://schemas.microsoft.com/office/drawing/2014/main" id="{BA8EA202-F87D-45AF-91DB-F2B3A7B8F57B}"/>
              </a:ext>
            </a:extLst>
          </p:cNvPr>
          <p:cNvSpPr txBox="1"/>
          <p:nvPr/>
        </p:nvSpPr>
        <p:spPr>
          <a:xfrm>
            <a:off x="3969977" y="3277737"/>
            <a:ext cx="4947388" cy="24160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spc="-300" dirty="0">
                <a:solidFill>
                  <a:srgbClr val="FFCC0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THANKS</a:t>
            </a:r>
          </a:p>
          <a:p>
            <a:endParaRPr lang="zh-CN" altLang="en-US" sz="5500" b="1" spc="-3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0" name="TextBox 30">
            <a:extLst>
              <a:ext uri="{FF2B5EF4-FFF2-40B4-BE49-F238E27FC236}">
                <a16:creationId xmlns:a16="http://schemas.microsoft.com/office/drawing/2014/main" id="{36A6FA06-34B6-4B97-B3E2-7798257FA474}"/>
              </a:ext>
            </a:extLst>
          </p:cNvPr>
          <p:cNvSpPr txBox="1"/>
          <p:nvPr/>
        </p:nvSpPr>
        <p:spPr>
          <a:xfrm>
            <a:off x="1942756" y="1089779"/>
            <a:ext cx="129073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42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2019</a:t>
            </a:r>
            <a:endParaRPr lang="en-US" sz="42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5470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F898DDB-FDF1-4625-9A29-377C59D45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76"/>
            <a:ext cx="12192000" cy="686117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806575" y="1707515"/>
            <a:ext cx="8579485" cy="34429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菱形 6"/>
          <p:cNvSpPr/>
          <p:nvPr/>
        </p:nvSpPr>
        <p:spPr>
          <a:xfrm>
            <a:off x="5944235" y="2085340"/>
            <a:ext cx="304165" cy="304165"/>
          </a:xfrm>
          <a:prstGeom prst="diamond">
            <a:avLst/>
          </a:pr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986848" y="2583815"/>
            <a:ext cx="42183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2000000000000000000" charset="0"/>
                <a:ea typeface="华文细黑" panose="02010600040101010101" charset="-122"/>
              </a:rPr>
              <a:t>PART ONE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362324" y="3429000"/>
            <a:ext cx="5466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rPr>
              <a:t>計畫動機</a:t>
            </a:r>
            <a:endParaRPr lang="en-US" altLang="zh-CN" sz="4000" b="1" dirty="0">
              <a:solidFill>
                <a:srgbClr val="151515"/>
              </a:solidFill>
              <a:latin typeface="Segoe UI" panose="020B0502040204020203" pitchFamily="34" charset="0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738495" y="3324225"/>
            <a:ext cx="714375" cy="0"/>
          </a:xfrm>
          <a:prstGeom prst="line">
            <a:avLst/>
          </a:prstGeom>
          <a:ln w="50800" cmpd="sng">
            <a:solidFill>
              <a:srgbClr val="FFCC0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504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ïşḻïďê-Rectangle 17"/>
          <p:cNvSpPr/>
          <p:nvPr/>
        </p:nvSpPr>
        <p:spPr>
          <a:xfrm>
            <a:off x="789487" y="1391604"/>
            <a:ext cx="10763115" cy="4786388"/>
          </a:xfrm>
          <a:prstGeom prst="rect">
            <a:avLst/>
          </a:prstGeom>
          <a:solidFill>
            <a:schemeClr val="accent3"/>
          </a:solidFill>
          <a:ln w="31750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dirty="0"/>
          </a:p>
        </p:txBody>
      </p:sp>
      <p:sp>
        <p:nvSpPr>
          <p:cNvPr id="32" name="任意多边形 54">
            <a:extLst>
              <a:ext uri="{FF2B5EF4-FFF2-40B4-BE49-F238E27FC236}">
                <a16:creationId xmlns:a16="http://schemas.microsoft.com/office/drawing/2014/main" id="{053BC920-AA21-4448-9977-8DE27EC1836C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任意多边形 55">
            <a:extLst>
              <a:ext uri="{FF2B5EF4-FFF2-40B4-BE49-F238E27FC236}">
                <a16:creationId xmlns:a16="http://schemas.microsoft.com/office/drawing/2014/main" id="{60AB521E-C20F-46AD-B687-C53462D45555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椭圆 49">
            <a:extLst>
              <a:ext uri="{FF2B5EF4-FFF2-40B4-BE49-F238E27FC236}">
                <a16:creationId xmlns:a16="http://schemas.microsoft.com/office/drawing/2014/main" id="{E29D5F36-BA61-4A15-8E4F-2F2608E81931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5" name="椭圆 50">
            <a:extLst>
              <a:ext uri="{FF2B5EF4-FFF2-40B4-BE49-F238E27FC236}">
                <a16:creationId xmlns:a16="http://schemas.microsoft.com/office/drawing/2014/main" id="{6134DDE2-F381-4E87-B5B0-AB2B753710C0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6" name="任意多边形 58">
            <a:extLst>
              <a:ext uri="{FF2B5EF4-FFF2-40B4-BE49-F238E27FC236}">
                <a16:creationId xmlns:a16="http://schemas.microsoft.com/office/drawing/2014/main" id="{41C8C69D-C25E-478D-8A4A-EE3769DFF4C3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950F938D-15AB-4224-B440-E035D34B3D93}"/>
              </a:ext>
            </a:extLst>
          </p:cNvPr>
          <p:cNvGrpSpPr/>
          <p:nvPr/>
        </p:nvGrpSpPr>
        <p:grpSpPr>
          <a:xfrm>
            <a:off x="2242370" y="458879"/>
            <a:ext cx="6623625" cy="809534"/>
            <a:chOff x="2204270" y="458879"/>
            <a:chExt cx="6623625" cy="809534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ED1FE235-CCE1-4192-857D-D1842CAEF1E7}"/>
                </a:ext>
              </a:extLst>
            </p:cNvPr>
            <p:cNvSpPr txBox="1"/>
            <p:nvPr/>
          </p:nvSpPr>
          <p:spPr>
            <a:xfrm>
              <a:off x="2204270" y="458879"/>
              <a:ext cx="2659702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b="1" dirty="0" smtClean="0">
                  <a:latin typeface="Apple LiGothic Medium"/>
                  <a:ea typeface="Apple LiGothic Medium"/>
                  <a:cs typeface="Apple LiGothic Medium"/>
                </a:rPr>
                <a:t>何謂落點分析</a:t>
              </a:r>
              <a:endParaRPr lang="zh-CN" altLang="en-US" sz="3200" b="1" dirty="0">
                <a:solidFill>
                  <a:srgbClr val="FFCC01"/>
                </a:solidFill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09D877A-C570-4612-9891-0A7E42C6E6C9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40" name="椭圆 15">
            <a:extLst>
              <a:ext uri="{FF2B5EF4-FFF2-40B4-BE49-F238E27FC236}">
                <a16:creationId xmlns:a16="http://schemas.microsoft.com/office/drawing/2014/main" id="{B1A23E6E-DC3D-4CE4-8867-5D36755EAF6B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6" name="圖片版面配置區 5" descr="螢幕快照 2018-12-10 下午8.07.25.jpg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9612" b="-59612"/>
          <a:stretch>
            <a:fillRect/>
          </a:stretch>
        </p:blipFill>
        <p:spPr>
          <a:xfrm>
            <a:off x="1046929" y="-700648"/>
            <a:ext cx="10211846" cy="8989454"/>
          </a:xfr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2712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6623625" cy="809534"/>
            <a:chOff x="2204270" y="458879"/>
            <a:chExt cx="6623625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3480440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TW" altLang="en-US" sz="3200" b="1" dirty="0" smtClean="0">
                  <a:latin typeface="Apple LiGothic Medium"/>
                  <a:ea typeface="Apple LiGothic Medium"/>
                  <a:cs typeface="Apple LiGothic Medium"/>
                </a:rPr>
                <a:t>歷年最低錄取資料</a:t>
              </a:r>
              <a:endParaRPr lang="zh-CN" altLang="en-US" sz="3200" b="1" dirty="0">
                <a:solidFill>
                  <a:srgbClr val="FFCC01"/>
                </a:solidFill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4" name="圖片版面配置區 3" descr="螢幕快照 2018-12-10 下午8.07.15.jpg"/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2870" b="-62870"/>
          <a:stretch>
            <a:fillRect/>
          </a:stretch>
        </p:blipFill>
        <p:spPr>
          <a:xfrm>
            <a:off x="655061" y="-1674914"/>
            <a:ext cx="10919860" cy="10919860"/>
          </a:xfrm>
        </p:spPr>
      </p:pic>
      <p:pic>
        <p:nvPicPr>
          <p:cNvPr id="12" name="圖片 11" descr="螢幕快照 2018-12-11 上午10.39.4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3176" y="461683"/>
            <a:ext cx="2040218" cy="8796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6427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7649049" cy="809534"/>
            <a:chOff x="2204270" y="458879"/>
            <a:chExt cx="7649049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7649049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TW" sz="3200" dirty="0">
                  <a:latin typeface="Apple LiGothic Medium"/>
                  <a:ea typeface="Apple LiGothic Medium"/>
                  <a:cs typeface="Apple LiGothic Medium"/>
                </a:rPr>
                <a:t>104-107</a:t>
              </a:r>
              <a:r>
                <a:rPr lang="zh-TW" altLang="en-US" sz="3200" dirty="0">
                  <a:latin typeface="Apple LiGothic Medium"/>
                  <a:ea typeface="Apple LiGothic Medium"/>
                  <a:cs typeface="Apple LiGothic Medium"/>
                </a:rPr>
                <a:t>年度 提早錄取大學管道 招生名額</a:t>
              </a:r>
              <a:endParaRPr lang="zh-CN" altLang="en-US" sz="3200" b="1" dirty="0">
                <a:solidFill>
                  <a:srgbClr val="FFCC01"/>
                </a:solidFill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" name="圖片版面配置區 1"/>
          <p:cNvSpPr>
            <a:spLocks noGrp="1"/>
          </p:cNvSpPr>
          <p:nvPr>
            <p:ph type="pic" sz="quarter" idx="10"/>
          </p:nvPr>
        </p:nvSpPr>
        <p:spPr/>
      </p:sp>
      <p:graphicFrame>
        <p:nvGraphicFramePr>
          <p:cNvPr id="13" name="Group 14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4715993"/>
              </p:ext>
            </p:extLst>
          </p:nvPr>
        </p:nvGraphicFramePr>
        <p:xfrm>
          <a:off x="1497034" y="1260291"/>
          <a:ext cx="8920421" cy="5059734"/>
        </p:xfrm>
        <a:graphic>
          <a:graphicData uri="http://schemas.openxmlformats.org/drawingml/2006/table">
            <a:tbl>
              <a:tblPr/>
              <a:tblGrid>
                <a:gridCol w="10081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2641668423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1550278591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0359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42393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3366FF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標楷體" pitchFamily="65" charset="-120"/>
                          <a:ea typeface="標楷體" pitchFamily="65" charset="-120"/>
                        </a:rPr>
                        <a:t>大學入學管道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en-US" altLang="zh-TW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4D4D4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104</a:t>
                      </a:r>
                      <a:r>
                        <a:rPr kumimoji="0" lang="zh-TW" altLang="en-US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4D4D4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年度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4D4D4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105</a:t>
                      </a:r>
                      <a:r>
                        <a:rPr kumimoji="0" lang="zh-TW" altLang="en-US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4D4D4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年度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4D4D4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106</a:t>
                      </a:r>
                      <a:r>
                        <a:rPr kumimoji="0" lang="zh-TW" altLang="en-US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4D4D4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年度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4D4D4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107</a:t>
                      </a:r>
                      <a:r>
                        <a:rPr kumimoji="0" lang="zh-TW" altLang="en-US" sz="2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4D4D4D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年度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4578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TW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</a:rPr>
                        <a:t>大學</a:t>
                      </a:r>
                      <a:endParaRPr kumimoji="0" lang="en-US" altLang="zh-TW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</a:rPr>
                        <a:t>甄選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lang="zh-TW" altLang="en-US" sz="2800" dirty="0">
                          <a:solidFill>
                            <a:schemeClr val="bg1"/>
                          </a:solidFill>
                        </a:rPr>
                        <a:t>特殊選才</a:t>
                      </a:r>
                      <a:endParaRPr kumimoji="0" lang="zh-TW" alt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rgbClr val="0000CC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新細明體" pitchFamily="18" charset="-12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2300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+mn-ea"/>
                          <a:ea typeface="+mn-ea"/>
                        </a:rPr>
                        <a:t>0 </a:t>
                      </a:r>
                      <a:endParaRPr kumimoji="0" lang="zh-TW" altLang="en-US" sz="27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2300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sz="27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ea"/>
                          <a:ea typeface="+mn-ea"/>
                        </a:rPr>
                        <a:t>    151</a:t>
                      </a:r>
                      <a:endParaRPr lang="zh-TW" altLang="en-US" sz="2700" dirty="0">
                        <a:solidFill>
                          <a:schemeClr val="bg1">
                            <a:lumMod val="8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2300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sz="2700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ea"/>
                          <a:ea typeface="+mn-ea"/>
                        </a:rPr>
                        <a:t>    292</a:t>
                      </a:r>
                      <a:endParaRPr lang="zh-TW" altLang="en-US" sz="2700" dirty="0">
                        <a:solidFill>
                          <a:schemeClr val="bg1">
                            <a:lumMod val="8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2300C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sz="2700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  520</a:t>
                      </a:r>
                      <a:endParaRPr lang="zh-TW" altLang="en-US" sz="2700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2300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717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3">
                              <a:lumMod val="9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</a:rPr>
                        <a:t>繁星推薦</a:t>
                      </a:r>
                      <a:endParaRPr lang="zh-TW" altLang="en-US" dirty="0"/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sz="2700" b="1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ea"/>
                          <a:ea typeface="+mn-ea"/>
                        </a:rPr>
                        <a:t>13,357</a:t>
                      </a:r>
                      <a:endParaRPr lang="zh-TW" altLang="en-US" sz="2700" b="1" dirty="0">
                        <a:solidFill>
                          <a:schemeClr val="bg1">
                            <a:lumMod val="8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15,735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+mn-ea"/>
                          <a:ea typeface="+mn-ea"/>
                        </a:rPr>
                        <a:t>17,589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16,960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5855039"/>
                  </a:ext>
                </a:extLst>
              </a:tr>
              <a:tr h="576064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EF4FE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</a:rPr>
                        <a:t>個人申請</a:t>
                      </a:r>
                      <a:endParaRPr lang="zh-TW" altLang="en-US" dirty="0"/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00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sz="2700" b="1" dirty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+mn-ea"/>
                          <a:ea typeface="+mn-ea"/>
                        </a:rPr>
                        <a:t>54,322</a:t>
                      </a:r>
                      <a:endParaRPr lang="zh-TW" altLang="en-US" sz="2700" b="1" dirty="0">
                        <a:solidFill>
                          <a:schemeClr val="bg1">
                            <a:lumMod val="8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ea"/>
                          <a:ea typeface="+mn-ea"/>
                        </a:rPr>
                        <a:t>55,732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ea"/>
                          <a:ea typeface="+mn-ea"/>
                        </a:rPr>
                        <a:t>55,954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n-ea"/>
                          <a:ea typeface="+mn-ea"/>
                        </a:rPr>
                        <a:t>55,896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66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608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TW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  <a:cs typeface="Times New Roman" pitchFamily="18" charset="0"/>
                        </a:rPr>
                        <a:t>大學考試入學分發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+mn-ea"/>
                          <a:ea typeface="+mn-ea"/>
                          <a:cs typeface="Times New Roman" pitchFamily="18" charset="0"/>
                        </a:rPr>
                        <a:t>35,817</a:t>
                      </a:r>
                      <a:endParaRPr kumimoji="0" lang="zh-TW" altLang="en-US" sz="2700" b="1" i="0" u="none" strike="noStrike" cap="none" normalizeH="0" baseline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latin typeface="+mn-ea"/>
                        <a:ea typeface="+mn-ea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30,970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26,752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25,460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4056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</a:rPr>
                        <a:t>軍校</a:t>
                      </a:r>
                      <a:endParaRPr kumimoji="0" lang="en-US" altLang="zh-TW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新細明體" pitchFamily="18" charset="-12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2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</a:rPr>
                        <a:t>招生</a:t>
                      </a:r>
                      <a:endParaRPr kumimoji="0" lang="en-US" altLang="zh-TW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新細明體" pitchFamily="18" charset="-12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</a:rPr>
                        <a:t>學校推薦</a:t>
                      </a:r>
                      <a:endParaRPr kumimoji="0" lang="en-US" altLang="zh-TW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Verdana" pitchFamily="34" charset="0"/>
                        <a:ea typeface="新細明體" pitchFamily="18" charset="-12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4004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+mn-ea"/>
                          <a:ea typeface="+mn-ea"/>
                        </a:rPr>
                        <a:t>522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4004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532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4004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532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4004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689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4004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048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</a:rPr>
                        <a:t>個人申請</a:t>
                      </a:r>
                      <a:endParaRPr lang="zh-TW" altLang="en-US" dirty="0"/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25D9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TW" sz="27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+mn-ea"/>
                          <a:ea typeface="+mn-ea"/>
                        </a:rPr>
                        <a:t>656</a:t>
                      </a:r>
                      <a:endParaRPr lang="zh-TW" altLang="en-US" sz="2700" b="1" dirty="0">
                        <a:solidFill>
                          <a:schemeClr val="bg1">
                            <a:lumMod val="9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25D9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644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25D9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644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25D9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484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225D9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04056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四技申請入學</a:t>
                      </a:r>
                      <a:r>
                        <a:rPr kumimoji="0" lang="zh-TW" alt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0CC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  <a:cs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F4F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000C0"/>
                          </a:solidFill>
                          <a:effectLst/>
                          <a:latin typeface="+mn-ea"/>
                          <a:ea typeface="+mn-ea"/>
                          <a:cs typeface="Times New Roman" pitchFamily="18" charset="0"/>
                        </a:rPr>
                        <a:t>11,199</a:t>
                      </a:r>
                      <a:endParaRPr kumimoji="0" lang="zh-TW" altLang="en-US" sz="2700" b="1" i="0" u="none" strike="noStrike" cap="none" normalizeH="0" baseline="0" dirty="0">
                        <a:ln>
                          <a:noFill/>
                        </a:ln>
                        <a:solidFill>
                          <a:srgbClr val="6000C0"/>
                        </a:solidFill>
                        <a:effectLst/>
                        <a:latin typeface="+mn-ea"/>
                        <a:ea typeface="+mn-ea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F4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000C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10,931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F4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000C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11,315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F4F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6600CC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10,975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EF4F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46356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zh-TW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新細明體" pitchFamily="18" charset="-120"/>
                          <a:ea typeface="新細明體" pitchFamily="18" charset="-120"/>
                          <a:cs typeface="Times New Roman" pitchFamily="18" charset="0"/>
                        </a:rPr>
                        <a:t>台北藝術大學單招</a:t>
                      </a:r>
                      <a:r>
                        <a:rPr kumimoji="0" lang="zh-TW" alt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Verdana" pitchFamily="34" charset="0"/>
                          <a:ea typeface="新細明體" pitchFamily="18" charset="-120"/>
                          <a:cs typeface="Times New Roman" pitchFamily="18" charset="0"/>
                        </a:rPr>
                        <a:t> 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latin typeface="+mn-ea"/>
                          <a:ea typeface="+mn-ea"/>
                          <a:cs typeface="Times New Roman" pitchFamily="18" charset="0"/>
                        </a:rPr>
                        <a:t>308</a:t>
                      </a:r>
                      <a:endParaRPr kumimoji="0" lang="zh-TW" altLang="en-US" sz="2700" b="1" i="0" u="none" strike="noStrike" cap="none" normalizeH="0" baseline="0" dirty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latin typeface="+mn-ea"/>
                        <a:ea typeface="+mn-ea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309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289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TW" sz="27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FFFFFF"/>
                            </a:outerShdw>
                          </a:effectLst>
                          <a:latin typeface="+mn-ea"/>
                          <a:ea typeface="+mn-ea"/>
                        </a:rPr>
                        <a:t>316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4" name="圖片 13" descr="螢幕快照 2018-12-11 上午10.39.4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1646" y="327212"/>
            <a:ext cx="2040218" cy="8796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7316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6623625" cy="809534"/>
            <a:chOff x="2204270" y="458879"/>
            <a:chExt cx="6623625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6417342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TW" sz="3200" b="1" kern="0" dirty="0">
                  <a:latin typeface="Apple LiGothic Medium"/>
                  <a:ea typeface="Apple LiGothic Medium"/>
                  <a:cs typeface="Apple LiGothic Medium"/>
                </a:rPr>
                <a:t>107</a:t>
              </a:r>
              <a:r>
                <a:rPr lang="zh-TW" altLang="en-US" sz="3200" b="1" kern="0" dirty="0">
                  <a:latin typeface="Apple LiGothic Medium"/>
                  <a:ea typeface="Apple LiGothic Medium"/>
                  <a:cs typeface="Apple LiGothic Medium"/>
                </a:rPr>
                <a:t>年度 大學入學各管道 招生名額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aphicFrame>
        <p:nvGraphicFramePr>
          <p:cNvPr id="13" name="圖表 12">
            <a:extLst>
              <a:ext uri="{FF2B5EF4-FFF2-40B4-BE49-F238E27FC236}">
                <a16:creationId xmlns:a16="http://schemas.microsoft.com/office/drawing/2014/main" id="{F59CC48B-81EB-4007-A6BA-0CF77D5A78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42293850"/>
              </p:ext>
            </p:extLst>
          </p:nvPr>
        </p:nvGraphicFramePr>
        <p:xfrm>
          <a:off x="2239944" y="1361105"/>
          <a:ext cx="7755704" cy="48843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14" name="圖片 13" descr="螢幕快照 2018-12-11 上午10.39.4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0352" y="386977"/>
            <a:ext cx="2040218" cy="8796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7316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 54">
            <a:extLst>
              <a:ext uri="{FF2B5EF4-FFF2-40B4-BE49-F238E27FC236}">
                <a16:creationId xmlns:a16="http://schemas.microsoft.com/office/drawing/2014/main" id="{00873859-2A42-48C5-83B9-65E9D5FD0A4F}"/>
              </a:ext>
            </a:extLst>
          </p:cNvPr>
          <p:cNvSpPr/>
          <p:nvPr/>
        </p:nvSpPr>
        <p:spPr>
          <a:xfrm>
            <a:off x="10362312" y="6619158"/>
            <a:ext cx="477684" cy="238842"/>
          </a:xfrm>
          <a:custGeom>
            <a:avLst/>
            <a:gdLst>
              <a:gd name="connsiteX0" fmla="*/ 238842 w 477684"/>
              <a:gd name="connsiteY0" fmla="*/ 0 h 238842"/>
              <a:gd name="connsiteX1" fmla="*/ 477684 w 477684"/>
              <a:gd name="connsiteY1" fmla="*/ 238842 h 238842"/>
              <a:gd name="connsiteX2" fmla="*/ 0 w 477684"/>
              <a:gd name="connsiteY2" fmla="*/ 238842 h 238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77684" h="238842">
                <a:moveTo>
                  <a:pt x="238842" y="0"/>
                </a:moveTo>
                <a:lnTo>
                  <a:pt x="477684" y="238842"/>
                </a:lnTo>
                <a:lnTo>
                  <a:pt x="0" y="238842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55">
            <a:extLst>
              <a:ext uri="{FF2B5EF4-FFF2-40B4-BE49-F238E27FC236}">
                <a16:creationId xmlns:a16="http://schemas.microsoft.com/office/drawing/2014/main" id="{ADCF37EE-1ECE-4A03-8C6B-4694F28AD32C}"/>
              </a:ext>
            </a:extLst>
          </p:cNvPr>
          <p:cNvSpPr/>
          <p:nvPr/>
        </p:nvSpPr>
        <p:spPr>
          <a:xfrm>
            <a:off x="346587" y="0"/>
            <a:ext cx="2219633" cy="1109817"/>
          </a:xfrm>
          <a:custGeom>
            <a:avLst/>
            <a:gdLst>
              <a:gd name="connsiteX0" fmla="*/ 0 w 2219633"/>
              <a:gd name="connsiteY0" fmla="*/ 0 h 1109817"/>
              <a:gd name="connsiteX1" fmla="*/ 2219633 w 2219633"/>
              <a:gd name="connsiteY1" fmla="*/ 0 h 1109817"/>
              <a:gd name="connsiteX2" fmla="*/ 1109817 w 2219633"/>
              <a:gd name="connsiteY2" fmla="*/ 1109817 h 1109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19633" h="1109817">
                <a:moveTo>
                  <a:pt x="0" y="0"/>
                </a:moveTo>
                <a:lnTo>
                  <a:pt x="2219633" y="0"/>
                </a:lnTo>
                <a:lnTo>
                  <a:pt x="1109817" y="1109817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49">
            <a:extLst>
              <a:ext uri="{FF2B5EF4-FFF2-40B4-BE49-F238E27FC236}">
                <a16:creationId xmlns:a16="http://schemas.microsoft.com/office/drawing/2014/main" id="{35222E1A-E258-4B51-8D85-E6346B912ABF}"/>
              </a:ext>
            </a:extLst>
          </p:cNvPr>
          <p:cNvSpPr/>
          <p:nvPr/>
        </p:nvSpPr>
        <p:spPr>
          <a:xfrm>
            <a:off x="115605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2" name="椭圆 50">
            <a:extLst>
              <a:ext uri="{FF2B5EF4-FFF2-40B4-BE49-F238E27FC236}">
                <a16:creationId xmlns:a16="http://schemas.microsoft.com/office/drawing/2014/main" id="{506D492C-B3D0-446D-8E70-7600FB7C780B}"/>
              </a:ext>
            </a:extLst>
          </p:cNvPr>
          <p:cNvSpPr/>
          <p:nvPr/>
        </p:nvSpPr>
        <p:spPr>
          <a:xfrm flipH="1">
            <a:off x="11181216" y="6347089"/>
            <a:ext cx="301172" cy="300644"/>
          </a:xfrm>
          <a:custGeom>
            <a:avLst/>
            <a:gdLst>
              <a:gd name="connsiteX0" fmla="*/ 320385 w 604110"/>
              <a:gd name="connsiteY0" fmla="*/ 164550 h 603052"/>
              <a:gd name="connsiteX1" fmla="*/ 339813 w 604110"/>
              <a:gd name="connsiteY1" fmla="*/ 172569 h 603052"/>
              <a:gd name="connsiteX2" fmla="*/ 449654 w 604110"/>
              <a:gd name="connsiteY2" fmla="*/ 282231 h 603052"/>
              <a:gd name="connsiteX3" fmla="*/ 457617 w 604110"/>
              <a:gd name="connsiteY3" fmla="*/ 301558 h 603052"/>
              <a:gd name="connsiteX4" fmla="*/ 449654 w 604110"/>
              <a:gd name="connsiteY4" fmla="*/ 320886 h 603052"/>
              <a:gd name="connsiteX5" fmla="*/ 339813 w 604110"/>
              <a:gd name="connsiteY5" fmla="*/ 430548 h 603052"/>
              <a:gd name="connsiteX6" fmla="*/ 320316 w 604110"/>
              <a:gd name="connsiteY6" fmla="*/ 438635 h 603052"/>
              <a:gd name="connsiteX7" fmla="*/ 300957 w 604110"/>
              <a:gd name="connsiteY7" fmla="*/ 430548 h 603052"/>
              <a:gd name="connsiteX8" fmla="*/ 300957 w 604110"/>
              <a:gd name="connsiteY8" fmla="*/ 391892 h 603052"/>
              <a:gd name="connsiteX9" fmla="*/ 363841 w 604110"/>
              <a:gd name="connsiteY9" fmla="*/ 328974 h 603052"/>
              <a:gd name="connsiteX10" fmla="*/ 173954 w 604110"/>
              <a:gd name="connsiteY10" fmla="*/ 328974 h 603052"/>
              <a:gd name="connsiteX11" fmla="*/ 146494 w 604110"/>
              <a:gd name="connsiteY11" fmla="*/ 301558 h 603052"/>
              <a:gd name="connsiteX12" fmla="*/ 173954 w 604110"/>
              <a:gd name="connsiteY12" fmla="*/ 274143 h 603052"/>
              <a:gd name="connsiteX13" fmla="*/ 363978 w 604110"/>
              <a:gd name="connsiteY13" fmla="*/ 274143 h 603052"/>
              <a:gd name="connsiteX14" fmla="*/ 300957 w 604110"/>
              <a:gd name="connsiteY14" fmla="*/ 211225 h 603052"/>
              <a:gd name="connsiteX15" fmla="*/ 300957 w 604110"/>
              <a:gd name="connsiteY15" fmla="*/ 172569 h 603052"/>
              <a:gd name="connsiteX16" fmla="*/ 320385 w 604110"/>
              <a:gd name="connsiteY16" fmla="*/ 164550 h 603052"/>
              <a:gd name="connsiteX17" fmla="*/ 302055 w 604110"/>
              <a:gd name="connsiteY17" fmla="*/ 54823 h 603052"/>
              <a:gd name="connsiteX18" fmla="*/ 54919 w 604110"/>
              <a:gd name="connsiteY18" fmla="*/ 301526 h 603052"/>
              <a:gd name="connsiteX19" fmla="*/ 302055 w 604110"/>
              <a:gd name="connsiteY19" fmla="*/ 548229 h 603052"/>
              <a:gd name="connsiteX20" fmla="*/ 549191 w 604110"/>
              <a:gd name="connsiteY20" fmla="*/ 301526 h 603052"/>
              <a:gd name="connsiteX21" fmla="*/ 302055 w 604110"/>
              <a:gd name="connsiteY21" fmla="*/ 54823 h 603052"/>
              <a:gd name="connsiteX22" fmla="*/ 302055 w 604110"/>
              <a:gd name="connsiteY22" fmla="*/ 0 h 603052"/>
              <a:gd name="connsiteX23" fmla="*/ 604110 w 604110"/>
              <a:gd name="connsiteY23" fmla="*/ 301526 h 603052"/>
              <a:gd name="connsiteX24" fmla="*/ 302055 w 604110"/>
              <a:gd name="connsiteY24" fmla="*/ 603052 h 603052"/>
              <a:gd name="connsiteX25" fmla="*/ 0 w 604110"/>
              <a:gd name="connsiteY25" fmla="*/ 301526 h 603052"/>
              <a:gd name="connsiteX26" fmla="*/ 302055 w 604110"/>
              <a:gd name="connsiteY26" fmla="*/ 0 h 6030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604110" h="603052">
                <a:moveTo>
                  <a:pt x="320385" y="164550"/>
                </a:moveTo>
                <a:cubicBezTo>
                  <a:pt x="327422" y="164550"/>
                  <a:pt x="334458" y="167223"/>
                  <a:pt x="339813" y="172569"/>
                </a:cubicBezTo>
                <a:lnTo>
                  <a:pt x="449654" y="282231"/>
                </a:lnTo>
                <a:cubicBezTo>
                  <a:pt x="454734" y="287302"/>
                  <a:pt x="457617" y="294293"/>
                  <a:pt x="457617" y="301558"/>
                </a:cubicBezTo>
                <a:cubicBezTo>
                  <a:pt x="457617" y="308824"/>
                  <a:pt x="454734" y="315814"/>
                  <a:pt x="449654" y="320886"/>
                </a:cubicBezTo>
                <a:lnTo>
                  <a:pt x="339813" y="430548"/>
                </a:lnTo>
                <a:cubicBezTo>
                  <a:pt x="334458" y="436031"/>
                  <a:pt x="327319" y="438635"/>
                  <a:pt x="320316" y="438635"/>
                </a:cubicBezTo>
                <a:cubicBezTo>
                  <a:pt x="313314" y="438635"/>
                  <a:pt x="306312" y="436031"/>
                  <a:pt x="300957" y="430548"/>
                </a:cubicBezTo>
                <a:cubicBezTo>
                  <a:pt x="290248" y="419856"/>
                  <a:pt x="290248" y="402584"/>
                  <a:pt x="300957" y="391892"/>
                </a:cubicBezTo>
                <a:lnTo>
                  <a:pt x="363841" y="328974"/>
                </a:lnTo>
                <a:lnTo>
                  <a:pt x="173954" y="328974"/>
                </a:lnTo>
                <a:cubicBezTo>
                  <a:pt x="158714" y="328974"/>
                  <a:pt x="146494" y="316774"/>
                  <a:pt x="146494" y="301558"/>
                </a:cubicBezTo>
                <a:cubicBezTo>
                  <a:pt x="146494" y="286480"/>
                  <a:pt x="158714" y="274143"/>
                  <a:pt x="173954" y="274143"/>
                </a:cubicBezTo>
                <a:lnTo>
                  <a:pt x="363978" y="274143"/>
                </a:lnTo>
                <a:lnTo>
                  <a:pt x="300957" y="211225"/>
                </a:lnTo>
                <a:cubicBezTo>
                  <a:pt x="290248" y="200533"/>
                  <a:pt x="290248" y="183261"/>
                  <a:pt x="300957" y="172569"/>
                </a:cubicBezTo>
                <a:cubicBezTo>
                  <a:pt x="306312" y="167223"/>
                  <a:pt x="313349" y="164550"/>
                  <a:pt x="320385" y="164550"/>
                </a:cubicBezTo>
                <a:close/>
                <a:moveTo>
                  <a:pt x="302055" y="54823"/>
                </a:moveTo>
                <a:cubicBezTo>
                  <a:pt x="165718" y="54823"/>
                  <a:pt x="54919" y="165428"/>
                  <a:pt x="54919" y="301526"/>
                </a:cubicBezTo>
                <a:cubicBezTo>
                  <a:pt x="54919" y="437624"/>
                  <a:pt x="165718" y="548229"/>
                  <a:pt x="302055" y="548229"/>
                </a:cubicBezTo>
                <a:cubicBezTo>
                  <a:pt x="438392" y="548229"/>
                  <a:pt x="549191" y="437624"/>
                  <a:pt x="549191" y="301526"/>
                </a:cubicBezTo>
                <a:cubicBezTo>
                  <a:pt x="549191" y="165428"/>
                  <a:pt x="438392" y="54823"/>
                  <a:pt x="302055" y="54823"/>
                </a:cubicBezTo>
                <a:close/>
                <a:moveTo>
                  <a:pt x="302055" y="0"/>
                </a:moveTo>
                <a:cubicBezTo>
                  <a:pt x="468597" y="0"/>
                  <a:pt x="604110" y="135275"/>
                  <a:pt x="604110" y="301526"/>
                </a:cubicBezTo>
                <a:cubicBezTo>
                  <a:pt x="604110" y="467777"/>
                  <a:pt x="468597" y="603052"/>
                  <a:pt x="302055" y="603052"/>
                </a:cubicBezTo>
                <a:cubicBezTo>
                  <a:pt x="135513" y="603052"/>
                  <a:pt x="0" y="467777"/>
                  <a:pt x="0" y="301526"/>
                </a:cubicBezTo>
                <a:cubicBezTo>
                  <a:pt x="0" y="135275"/>
                  <a:pt x="135513" y="0"/>
                  <a:pt x="30205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3" name="任意多边形 58">
            <a:extLst>
              <a:ext uri="{FF2B5EF4-FFF2-40B4-BE49-F238E27FC236}">
                <a16:creationId xmlns:a16="http://schemas.microsoft.com/office/drawing/2014/main" id="{C69557EC-CA14-45B6-B766-438070A383B8}"/>
              </a:ext>
            </a:extLst>
          </p:cNvPr>
          <p:cNvSpPr/>
          <p:nvPr/>
        </p:nvSpPr>
        <p:spPr>
          <a:xfrm>
            <a:off x="9560225" y="6346826"/>
            <a:ext cx="1022350" cy="511175"/>
          </a:xfrm>
          <a:custGeom>
            <a:avLst/>
            <a:gdLst>
              <a:gd name="connsiteX0" fmla="*/ 511175 w 1022350"/>
              <a:gd name="connsiteY0" fmla="*/ 0 h 511175"/>
              <a:gd name="connsiteX1" fmla="*/ 1022350 w 1022350"/>
              <a:gd name="connsiteY1" fmla="*/ 511175 h 511175"/>
              <a:gd name="connsiteX2" fmla="*/ 0 w 1022350"/>
              <a:gd name="connsiteY2" fmla="*/ 511175 h 51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2350" h="511175">
                <a:moveTo>
                  <a:pt x="511175" y="0"/>
                </a:moveTo>
                <a:lnTo>
                  <a:pt x="1022350" y="511175"/>
                </a:lnTo>
                <a:lnTo>
                  <a:pt x="0" y="511175"/>
                </a:lnTo>
                <a:close/>
              </a:path>
            </a:pathLst>
          </a:cu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E6EB1F4D-7557-4B05-B0C9-624B80A91DE3}"/>
              </a:ext>
            </a:extLst>
          </p:cNvPr>
          <p:cNvGrpSpPr/>
          <p:nvPr/>
        </p:nvGrpSpPr>
        <p:grpSpPr>
          <a:xfrm>
            <a:off x="2242370" y="458879"/>
            <a:ext cx="8165416" cy="809534"/>
            <a:chOff x="2204270" y="458879"/>
            <a:chExt cx="8165416" cy="809534"/>
          </a:xfrm>
        </p:grpSpPr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F7552AD2-05C0-4543-9AA5-1614B76D1269}"/>
                </a:ext>
              </a:extLst>
            </p:cNvPr>
            <p:cNvSpPr txBox="1"/>
            <p:nvPr/>
          </p:nvSpPr>
          <p:spPr>
            <a:xfrm>
              <a:off x="2204270" y="458879"/>
              <a:ext cx="8165416" cy="584776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TW" sz="3200" dirty="0">
                  <a:latin typeface="Apple LiGothic Medium"/>
                  <a:ea typeface="Apple LiGothic Medium"/>
                  <a:cs typeface="Apple LiGothic Medium"/>
                </a:rPr>
                <a:t>107</a:t>
              </a:r>
              <a:r>
                <a:rPr lang="zh-TW" altLang="en-US" sz="3200" dirty="0">
                  <a:latin typeface="Apple LiGothic Medium"/>
                  <a:ea typeface="Apple LiGothic Medium"/>
                  <a:cs typeface="Apple LiGothic Medium"/>
                </a:rPr>
                <a:t>年度 台清交政成 各管道招生名額 比例表</a:t>
              </a:r>
              <a:endParaRPr lang="zh-CN" altLang="en-US" sz="3200" b="1" dirty="0">
                <a:solidFill>
                  <a:srgbClr val="FFCC01"/>
                </a:solidFill>
                <a:latin typeface="Apple LiGothic Medium"/>
                <a:ea typeface="Apple LiGothic Medium"/>
                <a:cs typeface="Apple LiGothic Medium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EDEFE75-FCF0-4FC3-9940-F57ACE55ABFE}"/>
                </a:ext>
              </a:extLst>
            </p:cNvPr>
            <p:cNvSpPr txBox="1"/>
            <p:nvPr/>
          </p:nvSpPr>
          <p:spPr>
            <a:xfrm>
              <a:off x="2204270" y="965573"/>
              <a:ext cx="6623625" cy="30284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椭圆 15">
            <a:extLst>
              <a:ext uri="{FF2B5EF4-FFF2-40B4-BE49-F238E27FC236}">
                <a16:creationId xmlns:a16="http://schemas.microsoft.com/office/drawing/2014/main" id="{3A67122A-176B-4D16-96E3-CBBFBC09A355}"/>
              </a:ext>
            </a:extLst>
          </p:cNvPr>
          <p:cNvSpPr/>
          <p:nvPr/>
        </p:nvSpPr>
        <p:spPr>
          <a:xfrm>
            <a:off x="1249937" y="286056"/>
            <a:ext cx="412932" cy="412322"/>
          </a:xfrm>
          <a:custGeom>
            <a:avLst/>
            <a:gdLst>
              <a:gd name="connsiteX0" fmla="*/ 414666 w 606487"/>
              <a:gd name="connsiteY0" fmla="*/ 244368 h 605592"/>
              <a:gd name="connsiteX1" fmla="*/ 440469 w 606487"/>
              <a:gd name="connsiteY1" fmla="*/ 270042 h 605592"/>
              <a:gd name="connsiteX2" fmla="*/ 440469 w 606487"/>
              <a:gd name="connsiteY2" fmla="*/ 381912 h 605592"/>
              <a:gd name="connsiteX3" fmla="*/ 414666 w 606487"/>
              <a:gd name="connsiteY3" fmla="*/ 407586 h 605592"/>
              <a:gd name="connsiteX4" fmla="*/ 388956 w 606487"/>
              <a:gd name="connsiteY4" fmla="*/ 381912 h 605592"/>
              <a:gd name="connsiteX5" fmla="*/ 388956 w 606487"/>
              <a:gd name="connsiteY5" fmla="*/ 270042 h 605592"/>
              <a:gd name="connsiteX6" fmla="*/ 414666 w 606487"/>
              <a:gd name="connsiteY6" fmla="*/ 244368 h 605592"/>
              <a:gd name="connsiteX7" fmla="*/ 302702 w 606487"/>
              <a:gd name="connsiteY7" fmla="*/ 167240 h 605592"/>
              <a:gd name="connsiteX8" fmla="*/ 328412 w 606487"/>
              <a:gd name="connsiteY8" fmla="*/ 192915 h 605592"/>
              <a:gd name="connsiteX9" fmla="*/ 328412 w 606487"/>
              <a:gd name="connsiteY9" fmla="*/ 381911 h 605592"/>
              <a:gd name="connsiteX10" fmla="*/ 302702 w 606487"/>
              <a:gd name="connsiteY10" fmla="*/ 407586 h 605592"/>
              <a:gd name="connsiteX11" fmla="*/ 276899 w 606487"/>
              <a:gd name="connsiteY11" fmla="*/ 381911 h 605592"/>
              <a:gd name="connsiteX12" fmla="*/ 276899 w 606487"/>
              <a:gd name="connsiteY12" fmla="*/ 192915 h 605592"/>
              <a:gd name="connsiteX13" fmla="*/ 302702 w 606487"/>
              <a:gd name="connsiteY13" fmla="*/ 167240 h 605592"/>
              <a:gd name="connsiteX14" fmla="*/ 190632 w 606487"/>
              <a:gd name="connsiteY14" fmla="*/ 107965 h 605592"/>
              <a:gd name="connsiteX15" fmla="*/ 216353 w 606487"/>
              <a:gd name="connsiteY15" fmla="*/ 133737 h 605592"/>
              <a:gd name="connsiteX16" fmla="*/ 216353 w 606487"/>
              <a:gd name="connsiteY16" fmla="*/ 381907 h 605592"/>
              <a:gd name="connsiteX17" fmla="*/ 190632 w 606487"/>
              <a:gd name="connsiteY17" fmla="*/ 407586 h 605592"/>
              <a:gd name="connsiteX18" fmla="*/ 164911 w 606487"/>
              <a:gd name="connsiteY18" fmla="*/ 381907 h 605592"/>
              <a:gd name="connsiteX19" fmla="*/ 164911 w 606487"/>
              <a:gd name="connsiteY19" fmla="*/ 133737 h 605592"/>
              <a:gd name="connsiteX20" fmla="*/ 190632 w 606487"/>
              <a:gd name="connsiteY20" fmla="*/ 107965 h 605592"/>
              <a:gd name="connsiteX21" fmla="*/ 86256 w 606487"/>
              <a:gd name="connsiteY21" fmla="*/ 51447 h 605592"/>
              <a:gd name="connsiteX22" fmla="*/ 86256 w 606487"/>
              <a:gd name="connsiteY22" fmla="*/ 464229 h 605592"/>
              <a:gd name="connsiteX23" fmla="*/ 517724 w 606487"/>
              <a:gd name="connsiteY23" fmla="*/ 464229 h 605592"/>
              <a:gd name="connsiteX24" fmla="*/ 517724 w 606487"/>
              <a:gd name="connsiteY24" fmla="*/ 51447 h 605592"/>
              <a:gd name="connsiteX25" fmla="*/ 25719 w 606487"/>
              <a:gd name="connsiteY25" fmla="*/ 0 h 605592"/>
              <a:gd name="connsiteX26" fmla="*/ 580861 w 606487"/>
              <a:gd name="connsiteY26" fmla="*/ 0 h 605592"/>
              <a:gd name="connsiteX27" fmla="*/ 606487 w 606487"/>
              <a:gd name="connsiteY27" fmla="*/ 25677 h 605592"/>
              <a:gd name="connsiteX28" fmla="*/ 579468 w 606487"/>
              <a:gd name="connsiteY28" fmla="*/ 51447 h 605592"/>
              <a:gd name="connsiteX29" fmla="*/ 569162 w 606487"/>
              <a:gd name="connsiteY29" fmla="*/ 51447 h 605592"/>
              <a:gd name="connsiteX30" fmla="*/ 569162 w 606487"/>
              <a:gd name="connsiteY30" fmla="*/ 488608 h 605592"/>
              <a:gd name="connsiteX31" fmla="*/ 543443 w 606487"/>
              <a:gd name="connsiteY31" fmla="*/ 514285 h 605592"/>
              <a:gd name="connsiteX32" fmla="*/ 476499 w 606487"/>
              <a:gd name="connsiteY32" fmla="*/ 514285 h 605592"/>
              <a:gd name="connsiteX33" fmla="*/ 476499 w 606487"/>
              <a:gd name="connsiteY33" fmla="*/ 579915 h 605592"/>
              <a:gd name="connsiteX34" fmla="*/ 450687 w 606487"/>
              <a:gd name="connsiteY34" fmla="*/ 605592 h 605592"/>
              <a:gd name="connsiteX35" fmla="*/ 424968 w 606487"/>
              <a:gd name="connsiteY35" fmla="*/ 579915 h 605592"/>
              <a:gd name="connsiteX36" fmla="*/ 424968 w 606487"/>
              <a:gd name="connsiteY36" fmla="*/ 514285 h 605592"/>
              <a:gd name="connsiteX37" fmla="*/ 180219 w 606487"/>
              <a:gd name="connsiteY37" fmla="*/ 514285 h 605592"/>
              <a:gd name="connsiteX38" fmla="*/ 180219 w 606487"/>
              <a:gd name="connsiteY38" fmla="*/ 579915 h 605592"/>
              <a:gd name="connsiteX39" fmla="*/ 154500 w 606487"/>
              <a:gd name="connsiteY39" fmla="*/ 605592 h 605592"/>
              <a:gd name="connsiteX40" fmla="*/ 128688 w 606487"/>
              <a:gd name="connsiteY40" fmla="*/ 579915 h 605592"/>
              <a:gd name="connsiteX41" fmla="*/ 128688 w 606487"/>
              <a:gd name="connsiteY41" fmla="*/ 514285 h 605592"/>
              <a:gd name="connsiteX42" fmla="*/ 61744 w 606487"/>
              <a:gd name="connsiteY42" fmla="*/ 514285 h 605592"/>
              <a:gd name="connsiteX43" fmla="*/ 36025 w 606487"/>
              <a:gd name="connsiteY43" fmla="*/ 488608 h 605592"/>
              <a:gd name="connsiteX44" fmla="*/ 36025 w 606487"/>
              <a:gd name="connsiteY44" fmla="*/ 51447 h 605592"/>
              <a:gd name="connsiteX45" fmla="*/ 25719 w 606487"/>
              <a:gd name="connsiteY45" fmla="*/ 51447 h 605592"/>
              <a:gd name="connsiteX46" fmla="*/ 0 w 606487"/>
              <a:gd name="connsiteY46" fmla="*/ 25677 h 605592"/>
              <a:gd name="connsiteX47" fmla="*/ 25719 w 606487"/>
              <a:gd name="connsiteY47" fmla="*/ 0 h 605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606487" h="605592">
                <a:moveTo>
                  <a:pt x="414666" y="244368"/>
                </a:moveTo>
                <a:cubicBezTo>
                  <a:pt x="428774" y="244368"/>
                  <a:pt x="440469" y="255954"/>
                  <a:pt x="440469" y="270042"/>
                </a:cubicBezTo>
                <a:lnTo>
                  <a:pt x="440469" y="381912"/>
                </a:lnTo>
                <a:cubicBezTo>
                  <a:pt x="439170" y="396000"/>
                  <a:pt x="428774" y="407586"/>
                  <a:pt x="414666" y="407586"/>
                </a:cubicBezTo>
                <a:cubicBezTo>
                  <a:pt x="400465" y="407586"/>
                  <a:pt x="388956" y="396000"/>
                  <a:pt x="388956" y="381912"/>
                </a:cubicBezTo>
                <a:lnTo>
                  <a:pt x="388956" y="270042"/>
                </a:lnTo>
                <a:cubicBezTo>
                  <a:pt x="388956" y="255954"/>
                  <a:pt x="400558" y="244368"/>
                  <a:pt x="414666" y="244368"/>
                </a:cubicBezTo>
                <a:close/>
                <a:moveTo>
                  <a:pt x="302702" y="167240"/>
                </a:moveTo>
                <a:cubicBezTo>
                  <a:pt x="316810" y="167240"/>
                  <a:pt x="328412" y="178826"/>
                  <a:pt x="328412" y="192915"/>
                </a:cubicBezTo>
                <a:lnTo>
                  <a:pt x="328412" y="381911"/>
                </a:lnTo>
                <a:cubicBezTo>
                  <a:pt x="328412" y="396000"/>
                  <a:pt x="316810" y="407586"/>
                  <a:pt x="302702" y="407586"/>
                </a:cubicBezTo>
                <a:cubicBezTo>
                  <a:pt x="288408" y="407586"/>
                  <a:pt x="276899" y="396000"/>
                  <a:pt x="276899" y="381911"/>
                </a:cubicBezTo>
                <a:lnTo>
                  <a:pt x="276899" y="192915"/>
                </a:lnTo>
                <a:cubicBezTo>
                  <a:pt x="276899" y="178826"/>
                  <a:pt x="288594" y="167240"/>
                  <a:pt x="302702" y="167240"/>
                </a:cubicBezTo>
                <a:close/>
                <a:moveTo>
                  <a:pt x="190632" y="107965"/>
                </a:moveTo>
                <a:cubicBezTo>
                  <a:pt x="204746" y="107965"/>
                  <a:pt x="216353" y="119646"/>
                  <a:pt x="216353" y="133737"/>
                </a:cubicBezTo>
                <a:lnTo>
                  <a:pt x="216353" y="381907"/>
                </a:lnTo>
                <a:cubicBezTo>
                  <a:pt x="216353" y="395998"/>
                  <a:pt x="204746" y="407586"/>
                  <a:pt x="190632" y="407586"/>
                </a:cubicBezTo>
                <a:cubicBezTo>
                  <a:pt x="176425" y="407586"/>
                  <a:pt x="164911" y="395998"/>
                  <a:pt x="164911" y="381907"/>
                </a:cubicBezTo>
                <a:lnTo>
                  <a:pt x="164911" y="133737"/>
                </a:lnTo>
                <a:cubicBezTo>
                  <a:pt x="164911" y="119646"/>
                  <a:pt x="176518" y="107965"/>
                  <a:pt x="190632" y="107965"/>
                </a:cubicBezTo>
                <a:close/>
                <a:moveTo>
                  <a:pt x="86256" y="51447"/>
                </a:moveTo>
                <a:lnTo>
                  <a:pt x="86256" y="464229"/>
                </a:lnTo>
                <a:lnTo>
                  <a:pt x="517724" y="464229"/>
                </a:lnTo>
                <a:lnTo>
                  <a:pt x="517724" y="51447"/>
                </a:lnTo>
                <a:close/>
                <a:moveTo>
                  <a:pt x="25719" y="0"/>
                </a:moveTo>
                <a:lnTo>
                  <a:pt x="580861" y="0"/>
                </a:lnTo>
                <a:cubicBezTo>
                  <a:pt x="594974" y="0"/>
                  <a:pt x="606580" y="11587"/>
                  <a:pt x="606487" y="25677"/>
                </a:cubicBezTo>
                <a:cubicBezTo>
                  <a:pt x="606487" y="39767"/>
                  <a:pt x="593581" y="51447"/>
                  <a:pt x="579468" y="51447"/>
                </a:cubicBezTo>
                <a:lnTo>
                  <a:pt x="569162" y="51447"/>
                </a:lnTo>
                <a:lnTo>
                  <a:pt x="569162" y="488608"/>
                </a:lnTo>
                <a:cubicBezTo>
                  <a:pt x="569162" y="503996"/>
                  <a:pt x="557556" y="514285"/>
                  <a:pt x="543443" y="514285"/>
                </a:cubicBezTo>
                <a:lnTo>
                  <a:pt x="476499" y="514285"/>
                </a:lnTo>
                <a:lnTo>
                  <a:pt x="476499" y="579915"/>
                </a:lnTo>
                <a:cubicBezTo>
                  <a:pt x="476499" y="594005"/>
                  <a:pt x="464800" y="605592"/>
                  <a:pt x="450687" y="605592"/>
                </a:cubicBezTo>
                <a:cubicBezTo>
                  <a:pt x="436574" y="605592"/>
                  <a:pt x="424968" y="594005"/>
                  <a:pt x="424968" y="579915"/>
                </a:cubicBezTo>
                <a:lnTo>
                  <a:pt x="424968" y="514285"/>
                </a:lnTo>
                <a:lnTo>
                  <a:pt x="180219" y="514285"/>
                </a:lnTo>
                <a:lnTo>
                  <a:pt x="180219" y="579915"/>
                </a:lnTo>
                <a:cubicBezTo>
                  <a:pt x="180219" y="594005"/>
                  <a:pt x="168613" y="605592"/>
                  <a:pt x="154500" y="605592"/>
                </a:cubicBezTo>
                <a:cubicBezTo>
                  <a:pt x="140387" y="605592"/>
                  <a:pt x="128688" y="594005"/>
                  <a:pt x="128688" y="579915"/>
                </a:cubicBezTo>
                <a:lnTo>
                  <a:pt x="128688" y="514285"/>
                </a:lnTo>
                <a:lnTo>
                  <a:pt x="61744" y="514285"/>
                </a:lnTo>
                <a:cubicBezTo>
                  <a:pt x="47631" y="514285"/>
                  <a:pt x="36025" y="502698"/>
                  <a:pt x="36025" y="488608"/>
                </a:cubicBezTo>
                <a:lnTo>
                  <a:pt x="36025" y="51447"/>
                </a:lnTo>
                <a:lnTo>
                  <a:pt x="25719" y="51447"/>
                </a:lnTo>
                <a:cubicBezTo>
                  <a:pt x="11606" y="51447"/>
                  <a:pt x="0" y="39767"/>
                  <a:pt x="0" y="25677"/>
                </a:cubicBezTo>
                <a:cubicBezTo>
                  <a:pt x="0" y="11587"/>
                  <a:pt x="11606" y="0"/>
                  <a:pt x="257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567325"/>
              </p:ext>
            </p:extLst>
          </p:nvPr>
        </p:nvGraphicFramePr>
        <p:xfrm>
          <a:off x="1616563" y="1340768"/>
          <a:ext cx="8856984" cy="5160715"/>
        </p:xfrm>
        <a:graphic>
          <a:graphicData uri="http://schemas.openxmlformats.org/drawingml/2006/table">
            <a:tbl>
              <a:tblPr/>
              <a:tblGrid>
                <a:gridCol w="7920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361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458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356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0811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606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72541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000" kern="100" dirty="0">
                          <a:solidFill>
                            <a:srgbClr val="000000"/>
                          </a:solidFill>
                          <a:latin typeface="Times New Roman"/>
                          <a:ea typeface="新細明體"/>
                          <a:cs typeface="Times New Roman"/>
                        </a:rPr>
                        <a:t>　</a:t>
                      </a:r>
                      <a:endParaRPr lang="zh-TW" sz="1000" kern="100" dirty="0">
                        <a:solidFill>
                          <a:srgbClr val="000000"/>
                        </a:solidFill>
                        <a:latin typeface="Calibri"/>
                        <a:ea typeface="新細明體"/>
                        <a:cs typeface="Times New Roman"/>
                      </a:endParaRPr>
                    </a:p>
                  </a:txBody>
                  <a:tcPr marL="7697" marR="7697" marT="7697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solidFill>
                            <a:srgbClr val="FF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繁星推薦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solidFill>
                            <a:srgbClr val="339933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個人申請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solidFill>
                            <a:srgbClr val="0070C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考試分發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FF99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其他</a:t>
                      </a:r>
                      <a:r>
                        <a:rPr lang="zh-TW" altLang="en-US" sz="2400" b="1" kern="100" dirty="0">
                          <a:solidFill>
                            <a:srgbClr val="FF99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管道</a:t>
                      </a:r>
                      <a:endParaRPr lang="zh-TW" sz="2400" b="1" kern="100" dirty="0">
                        <a:solidFill>
                          <a:srgbClr val="FF9900"/>
                        </a:solidFill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800" b="1" kern="100" dirty="0">
                          <a:solidFill>
                            <a:srgbClr val="CC0099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總計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921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zh-TW" sz="1000" kern="100" dirty="0">
                          <a:solidFill>
                            <a:srgbClr val="000000"/>
                          </a:solidFill>
                          <a:latin typeface="Times New Roman"/>
                          <a:ea typeface="新細明體"/>
                          <a:cs typeface="Times New Roman"/>
                        </a:rPr>
                        <a:t>　</a:t>
                      </a:r>
                      <a:endParaRPr lang="zh-TW" sz="1000" kern="100" dirty="0">
                        <a:solidFill>
                          <a:srgbClr val="000000"/>
                        </a:solidFill>
                        <a:latin typeface="Calibri"/>
                        <a:ea typeface="新細明體"/>
                        <a:cs typeface="Times New Roman"/>
                      </a:endParaRPr>
                    </a:p>
                  </a:txBody>
                  <a:tcPr marL="7697" marR="7697" marT="7697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FF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名額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CC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比例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339933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名額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比例</a:t>
                      </a:r>
                      <a:endParaRPr lang="zh-TW" sz="2400" b="1" kern="100" dirty="0"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70C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名額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206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比例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FF99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名額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比例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CC0099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名額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660033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比例</a:t>
                      </a: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92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台灣</a:t>
                      </a:r>
                      <a:endParaRPr lang="en-US" altLang="zh-TW" sz="2400" b="1" kern="100" dirty="0">
                        <a:solidFill>
                          <a:srgbClr val="000000"/>
                        </a:solidFill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大學</a:t>
                      </a:r>
                    </a:p>
                  </a:txBody>
                  <a:tcPr marL="7697" marR="7697" marT="7697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338</a:t>
                      </a:r>
                      <a:endParaRPr lang="zh-TW" sz="20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CC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9.77%</a:t>
                      </a:r>
                      <a:endParaRPr lang="zh-TW" sz="2000" b="1" kern="100" dirty="0">
                        <a:solidFill>
                          <a:srgbClr val="CC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1591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46.00%</a:t>
                      </a:r>
                      <a:endParaRPr lang="zh-TW" sz="2000" b="1" kern="1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1494</a:t>
                      </a:r>
                      <a:endParaRPr lang="zh-TW" sz="2000" b="1" kern="1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43.19%</a:t>
                      </a:r>
                      <a:endParaRPr lang="zh-TW" sz="2000" b="1" kern="100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FF99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36</a:t>
                      </a:r>
                      <a:endParaRPr lang="zh-TW" sz="2000" b="1" kern="100" dirty="0">
                        <a:solidFill>
                          <a:srgbClr val="FF99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1.04%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CC009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3459</a:t>
                      </a:r>
                      <a:endParaRPr lang="zh-TW" sz="2000" b="1" kern="100" dirty="0">
                        <a:solidFill>
                          <a:srgbClr val="CC0099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6600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100%</a:t>
                      </a:r>
                      <a:endParaRPr lang="zh-TW" sz="2000" b="1" kern="100" dirty="0">
                        <a:solidFill>
                          <a:srgbClr val="6600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92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清華</a:t>
                      </a:r>
                      <a:endParaRPr lang="en-US" altLang="zh-TW" sz="2400" b="1" kern="100" dirty="0">
                        <a:solidFill>
                          <a:srgbClr val="000000"/>
                        </a:solidFill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大學</a:t>
                      </a:r>
                    </a:p>
                  </a:txBody>
                  <a:tcPr marL="7697" marR="7697" marT="7697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316</a:t>
                      </a:r>
                      <a:endParaRPr lang="zh-TW" sz="20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CC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16.02%</a:t>
                      </a:r>
                      <a:endParaRPr lang="zh-TW" sz="2000" b="1" kern="100" dirty="0">
                        <a:solidFill>
                          <a:srgbClr val="CC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1185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60.06%</a:t>
                      </a:r>
                      <a:endParaRPr lang="zh-TW" sz="2000" b="1" kern="1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396</a:t>
                      </a:r>
                      <a:endParaRPr lang="zh-TW" sz="2000" b="1" kern="1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20.07%</a:t>
                      </a:r>
                      <a:endParaRPr lang="zh-TW" sz="2000" b="1" kern="100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FF99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76</a:t>
                      </a:r>
                      <a:endParaRPr lang="zh-TW" sz="2000" b="1" kern="100" dirty="0">
                        <a:solidFill>
                          <a:srgbClr val="FF99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3.85%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CC009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1973</a:t>
                      </a:r>
                      <a:endParaRPr lang="zh-TW" sz="2000" b="1" kern="100" dirty="0">
                        <a:solidFill>
                          <a:srgbClr val="CC0099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6600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100%</a:t>
                      </a:r>
                      <a:endParaRPr lang="zh-TW" sz="2000" b="1" kern="100" dirty="0">
                        <a:solidFill>
                          <a:srgbClr val="6600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92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交通</a:t>
                      </a:r>
                      <a:endParaRPr lang="en-US" altLang="zh-TW" sz="2400" b="1" kern="100" dirty="0">
                        <a:solidFill>
                          <a:srgbClr val="000000"/>
                        </a:solidFill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大學</a:t>
                      </a:r>
                    </a:p>
                  </a:txBody>
                  <a:tcPr marL="7697" marR="7697" marT="7697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199</a:t>
                      </a:r>
                      <a:endParaRPr lang="zh-TW" sz="20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CC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15.21%</a:t>
                      </a:r>
                      <a:endParaRPr lang="zh-TW" sz="2000" b="1" kern="100" dirty="0">
                        <a:solidFill>
                          <a:srgbClr val="CC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738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56.42%</a:t>
                      </a:r>
                      <a:endParaRPr lang="zh-TW" sz="2000" b="1" kern="1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323</a:t>
                      </a:r>
                      <a:endParaRPr lang="zh-TW" sz="2000" b="1" kern="1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24.70%</a:t>
                      </a:r>
                      <a:endParaRPr lang="zh-TW" sz="2000" b="1" kern="100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FF99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48</a:t>
                      </a:r>
                      <a:endParaRPr lang="zh-TW" sz="2000" b="1" kern="100" dirty="0">
                        <a:solidFill>
                          <a:srgbClr val="FF99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3.67%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CC009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1308</a:t>
                      </a:r>
                      <a:endParaRPr lang="zh-TW" sz="2000" b="1" kern="100" dirty="0">
                        <a:solidFill>
                          <a:srgbClr val="CC0099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6600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100%</a:t>
                      </a:r>
                      <a:endParaRPr lang="zh-TW" sz="2000" b="1" kern="100" dirty="0">
                        <a:solidFill>
                          <a:srgbClr val="6600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392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政治</a:t>
                      </a:r>
                      <a:endParaRPr lang="en-US" altLang="zh-TW" sz="2400" b="1" kern="100" dirty="0">
                        <a:solidFill>
                          <a:srgbClr val="000000"/>
                        </a:solidFill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大學</a:t>
                      </a:r>
                    </a:p>
                  </a:txBody>
                  <a:tcPr marL="7697" marR="7697" marT="7697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345</a:t>
                      </a:r>
                      <a:endParaRPr lang="zh-TW" sz="20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CC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16.64%</a:t>
                      </a:r>
                      <a:endParaRPr lang="zh-TW" sz="2000" b="1" kern="100" dirty="0">
                        <a:solidFill>
                          <a:srgbClr val="CC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783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37.78%</a:t>
                      </a:r>
                      <a:endParaRPr lang="zh-TW" sz="2000" b="1" kern="1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929</a:t>
                      </a:r>
                      <a:endParaRPr lang="zh-TW" sz="2000" b="1" kern="1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44.81%</a:t>
                      </a:r>
                      <a:endParaRPr lang="zh-TW" sz="2000" b="1" kern="100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FF99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16</a:t>
                      </a:r>
                      <a:endParaRPr lang="zh-TW" sz="2000" b="1" kern="100" dirty="0">
                        <a:solidFill>
                          <a:srgbClr val="FF99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0.77%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CC009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2073</a:t>
                      </a:r>
                      <a:endParaRPr lang="zh-TW" sz="2000" b="1" kern="100" dirty="0">
                        <a:solidFill>
                          <a:srgbClr val="CC0099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6600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100%</a:t>
                      </a:r>
                      <a:endParaRPr lang="zh-TW" sz="2000" b="1" kern="100" dirty="0">
                        <a:solidFill>
                          <a:srgbClr val="6600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3921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成功</a:t>
                      </a:r>
                      <a:endParaRPr lang="en-US" altLang="zh-TW" sz="2400" b="1" kern="100" dirty="0">
                        <a:solidFill>
                          <a:srgbClr val="000000"/>
                        </a:solidFill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TW" sz="2400" b="1" kern="100" dirty="0">
                          <a:solidFill>
                            <a:srgbClr val="000000"/>
                          </a:solidFill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大學</a:t>
                      </a:r>
                    </a:p>
                  </a:txBody>
                  <a:tcPr marL="7697" marR="7697" marT="7697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391</a:t>
                      </a:r>
                      <a:endParaRPr lang="zh-TW" sz="2000" b="1" kern="100" dirty="0"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CC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14.43%</a:t>
                      </a:r>
                      <a:endParaRPr lang="zh-TW" sz="2000" b="1" kern="100" dirty="0">
                        <a:solidFill>
                          <a:srgbClr val="CC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3F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3399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1223</a:t>
                      </a:r>
                      <a:endParaRPr lang="zh-TW" sz="2000" b="1" kern="100" dirty="0">
                        <a:solidFill>
                          <a:srgbClr val="3399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45.15%</a:t>
                      </a:r>
                      <a:endParaRPr lang="zh-TW" sz="2000" b="1" kern="1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0070C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1057</a:t>
                      </a:r>
                      <a:endParaRPr lang="zh-TW" sz="2000" b="1" kern="100" dirty="0">
                        <a:solidFill>
                          <a:srgbClr val="0070C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00206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39.02%</a:t>
                      </a:r>
                      <a:endParaRPr lang="zh-TW" sz="2000" b="1" kern="100" dirty="0">
                        <a:solidFill>
                          <a:srgbClr val="00206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7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TW" sz="2000" b="1" kern="100" dirty="0">
                          <a:solidFill>
                            <a:srgbClr val="FF99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38</a:t>
                      </a:r>
                      <a:endParaRPr lang="zh-TW" sz="2000" b="1" kern="100" dirty="0">
                        <a:solidFill>
                          <a:srgbClr val="FF99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accent6">
                              <a:lumMod val="50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1.40%</a:t>
                      </a:r>
                      <a:endParaRPr lang="zh-TW" sz="2000" b="1" kern="100" dirty="0">
                        <a:solidFill>
                          <a:schemeClr val="accent6">
                            <a:lumMod val="50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E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CC0099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2709</a:t>
                      </a:r>
                      <a:endParaRPr lang="zh-TW" sz="2000" b="1" kern="100" dirty="0">
                        <a:solidFill>
                          <a:srgbClr val="CC0099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rgbClr val="66003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微軟正黑體" pitchFamily="34" charset="-120"/>
                          <a:ea typeface="微軟正黑體" pitchFamily="34" charset="-120"/>
                          <a:cs typeface="Times New Roman"/>
                        </a:rPr>
                        <a:t>100%</a:t>
                      </a:r>
                      <a:endParaRPr lang="zh-TW" sz="2000" b="1" kern="100" dirty="0">
                        <a:solidFill>
                          <a:srgbClr val="66003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微軟正黑體" pitchFamily="34" charset="-120"/>
                        <a:ea typeface="微軟正黑體" pitchFamily="34" charset="-120"/>
                        <a:cs typeface="Times New Roman"/>
                      </a:endParaRPr>
                    </a:p>
                  </a:txBody>
                  <a:tcPr marL="7697" marR="7697" marT="7697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E5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4" name="圖片 13" descr="螢幕快照 2018-12-11 上午10.39.4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9765" y="446743"/>
            <a:ext cx="1807882" cy="7794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7316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F898DDB-FDF1-4625-9A29-377C59D457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76"/>
            <a:ext cx="12192000" cy="686117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806575" y="1707515"/>
            <a:ext cx="8579485" cy="34429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菱形 6"/>
          <p:cNvSpPr/>
          <p:nvPr/>
        </p:nvSpPr>
        <p:spPr>
          <a:xfrm>
            <a:off x="5944235" y="2085340"/>
            <a:ext cx="304165" cy="304165"/>
          </a:xfrm>
          <a:prstGeom prst="diamond">
            <a:avLst/>
          </a:prstGeom>
          <a:solidFill>
            <a:srgbClr val="FFCC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3986848" y="2583815"/>
            <a:ext cx="42183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Poppins SemiBold" panose="02000000000000000000" charset="0"/>
                <a:ea typeface="华文细黑" panose="02010600040101010101" charset="-122"/>
              </a:rPr>
              <a:t>PART TWO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3362324" y="3429000"/>
            <a:ext cx="5466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b="1" dirty="0">
                <a:solidFill>
                  <a:srgbClr val="151515"/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rPr>
              <a:t>概念發想</a:t>
            </a:r>
            <a:endParaRPr lang="en-US" altLang="zh-TW" sz="4000" b="1" dirty="0">
              <a:solidFill>
                <a:srgbClr val="151515"/>
              </a:solidFill>
              <a:latin typeface="Segoe UI" panose="020B0502040204020203" pitchFamily="34" charset="0"/>
              <a:ea typeface="微软雅黑" panose="020B0503020204020204" pitchFamily="34" charset="-122"/>
              <a:sym typeface="Segoe UI" panose="020B0502040204020203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738495" y="3324225"/>
            <a:ext cx="714375" cy="0"/>
          </a:xfrm>
          <a:prstGeom prst="line">
            <a:avLst/>
          </a:prstGeom>
          <a:ln w="50800" cmpd="sng">
            <a:solidFill>
              <a:srgbClr val="FFCC0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832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randomBar dir="vert"/>
      </p:transition>
    </mc:Choice>
    <mc:Fallback xmlns="">
      <p:transition spd="slow">
        <p:randomBa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/>
      <p:bldP spid="1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bf40bef4-9912-40a3-bd0a-4f1d92625c7f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7ea3b874-db11-459a-90c0-151c5b5396cf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7ea3b874-db11-459a-90c0-151c5b5396cf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bb3f71-ed2b-4813-9d9f-c851c806846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1644e00-46c3-48c9-bf2b-4b12f63c90a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1644e00-46c3-48c9-bf2b-4b12f63c90a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e1644e00-46c3-48c9-bf2b-4b12f63c90a4"/>
</p:tagLst>
</file>

<file path=ppt/theme/theme1.xml><?xml version="1.0" encoding="utf-8"?>
<a:theme xmlns:a="http://schemas.openxmlformats.org/drawingml/2006/main" name="Office 主题​​">
  <a:themeElements>
    <a:clrScheme name="自定义 8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C000"/>
      </a:accent1>
      <a:accent2>
        <a:srgbClr val="A5A5A5"/>
      </a:accent2>
      <a:accent3>
        <a:srgbClr val="FFC000"/>
      </a:accent3>
      <a:accent4>
        <a:srgbClr val="A5A5A5"/>
      </a:accent4>
      <a:accent5>
        <a:srgbClr val="FFC000"/>
      </a:accent5>
      <a:accent6>
        <a:srgbClr val="A5A5A5"/>
      </a:accent6>
      <a:hlink>
        <a:srgbClr val="FFC000"/>
      </a:hlink>
      <a:folHlink>
        <a:srgbClr val="A5A5A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2365</TotalTime>
  <Words>996</Words>
  <Application>Microsoft Office PowerPoint</Application>
  <PresentationFormat>寬螢幕</PresentationFormat>
  <Paragraphs>595</Paragraphs>
  <Slides>25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18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44" baseType="lpstr">
      <vt:lpstr>Apple LiGothic Medium</vt:lpstr>
      <vt:lpstr>等线</vt:lpstr>
      <vt:lpstr>等线 Light</vt:lpstr>
      <vt:lpstr>微软雅黑</vt:lpstr>
      <vt:lpstr>Poppins SemiBold</vt:lpstr>
      <vt:lpstr>华文细黑</vt:lpstr>
      <vt:lpstr>華康新特黑體</vt:lpstr>
      <vt:lpstr>微软雅黑 Light</vt:lpstr>
      <vt:lpstr>微軟正黑體</vt:lpstr>
      <vt:lpstr>新細明體</vt:lpstr>
      <vt:lpstr>標楷體</vt:lpstr>
      <vt:lpstr>Arial</vt:lpstr>
      <vt:lpstr>Calibri</vt:lpstr>
      <vt:lpstr>Century Gothic</vt:lpstr>
      <vt:lpstr>Segoe UI</vt:lpstr>
      <vt:lpstr>Times New Roman</vt:lpstr>
      <vt:lpstr>Verdana</vt:lpstr>
      <vt:lpstr>Wingdings</vt:lpstr>
      <vt:lpstr>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eric huang</cp:lastModifiedBy>
  <cp:revision>23</cp:revision>
  <dcterms:created xsi:type="dcterms:W3CDTF">2018-04-23T03:23:35Z</dcterms:created>
  <dcterms:modified xsi:type="dcterms:W3CDTF">2019-01-02T14:27:14Z</dcterms:modified>
</cp:coreProperties>
</file>